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330" r:id="rId2"/>
    <p:sldId id="345" r:id="rId3"/>
    <p:sldId id="331" r:id="rId4"/>
    <p:sldId id="328" r:id="rId5"/>
    <p:sldId id="259" r:id="rId6"/>
    <p:sldId id="332" r:id="rId7"/>
    <p:sldId id="333" r:id="rId8"/>
    <p:sldId id="334" r:id="rId9"/>
    <p:sldId id="263" r:id="rId10"/>
    <p:sldId id="264" r:id="rId11"/>
    <p:sldId id="327" r:id="rId12"/>
    <p:sldId id="265" r:id="rId13"/>
    <p:sldId id="311" r:id="rId14"/>
    <p:sldId id="266" r:id="rId15"/>
    <p:sldId id="267" r:id="rId16"/>
    <p:sldId id="268" r:id="rId17"/>
    <p:sldId id="271" r:id="rId18"/>
    <p:sldId id="273" r:id="rId19"/>
    <p:sldId id="277" r:id="rId20"/>
    <p:sldId id="275" r:id="rId21"/>
    <p:sldId id="276" r:id="rId22"/>
    <p:sldId id="336" r:id="rId23"/>
    <p:sldId id="337" r:id="rId24"/>
    <p:sldId id="338" r:id="rId25"/>
    <p:sldId id="339" r:id="rId26"/>
    <p:sldId id="317" r:id="rId27"/>
    <p:sldId id="340" r:id="rId28"/>
    <p:sldId id="341" r:id="rId29"/>
    <p:sldId id="342" r:id="rId30"/>
    <p:sldId id="343" r:id="rId31"/>
    <p:sldId id="344" r:id="rId32"/>
    <p:sldId id="28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065"/>
    <p:restoredTop sz="85413"/>
  </p:normalViewPr>
  <p:slideViewPr>
    <p:cSldViewPr snapToGrid="0">
      <p:cViewPr varScale="1">
        <p:scale>
          <a:sx n="78" d="100"/>
          <a:sy n="78" d="100"/>
        </p:scale>
        <p:origin x="29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png>
</file>

<file path=ppt/media/image12.tiff>
</file>

<file path=ppt/media/image13.jpg>
</file>

<file path=ppt/media/image15.png>
</file>

<file path=ppt/media/image2.tiff>
</file>

<file path=ppt/media/image3.jpeg>
</file>

<file path=ppt/media/image4.png>
</file>

<file path=ppt/media/image5.png>
</file>

<file path=ppt/media/image6.jpg>
</file>

<file path=ppt/media/image7.jp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A66259-CC57-3944-B60D-3859A51FA160}" type="datetimeFigureOut">
              <a:rPr lang="en-US" smtClean="0"/>
              <a:t>9/30/23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33C556-3F82-7B47-A933-B05BE33B555F}" type="slidenum">
              <a:rPr lang="en-US" smtClean="0"/>
              <a:t>‹#›</a:t>
            </a:fld>
            <a:endParaRPr lang="en-US"/>
          </a:p>
        </p:txBody>
      </p:sp>
    </p:spTree>
    <p:extLst>
      <p:ext uri="{BB962C8B-B14F-4D97-AF65-F5344CB8AC3E}">
        <p14:creationId xmlns:p14="http://schemas.microsoft.com/office/powerpoint/2010/main" val="834204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833C556-3F82-7B47-A933-B05BE33B555F}" type="slidenum">
              <a:rPr lang="en-US" smtClean="0"/>
              <a:t>1</a:t>
            </a:fld>
            <a:endParaRPr lang="en-US"/>
          </a:p>
        </p:txBody>
      </p:sp>
    </p:spTree>
    <p:extLst>
      <p:ext uri="{BB962C8B-B14F-4D97-AF65-F5344CB8AC3E}">
        <p14:creationId xmlns:p14="http://schemas.microsoft.com/office/powerpoint/2010/main" val="1707414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quite a difficult problem, but it’s one of the first things people worked on when virus sequencing became a thing</a:t>
            </a:r>
          </a:p>
          <a:p>
            <a:endParaRPr lang="en-US" dirty="0"/>
          </a:p>
          <a:p>
            <a:r>
              <a:rPr lang="en-US" dirty="0"/>
              <a:t>Used to be that we used idealized populations and made rules based on that</a:t>
            </a:r>
          </a:p>
          <a:p>
            <a:r>
              <a:rPr lang="en-US" dirty="0"/>
              <a:t>But this is actually very difficult because there’s a lot of hidden things, lots of important context that mean simple rules don’t work very well</a:t>
            </a:r>
          </a:p>
          <a:p>
            <a:r>
              <a:rPr lang="en-US" dirty="0"/>
              <a:t>And populations usually don’t change in simple ways – it’s not just exponential growth/decline or constant</a:t>
            </a:r>
          </a:p>
          <a:p>
            <a:endParaRPr lang="en-US" dirty="0"/>
          </a:p>
          <a:p>
            <a:r>
              <a:rPr lang="en-US" dirty="0"/>
              <a:t>So we made some models! We use effective population size, which does require one of the more complicated ways of tree building that I mentioned in the other lecture. Don’t worry about if for now, if you’re interested I can point you towards some resources, but for now just giving you idea of questions you can ask</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17</a:t>
            </a:fld>
            <a:endParaRPr lang="en-US"/>
          </a:p>
        </p:txBody>
      </p:sp>
    </p:spTree>
    <p:extLst>
      <p:ext uri="{BB962C8B-B14F-4D97-AF65-F5344CB8AC3E}">
        <p14:creationId xmlns:p14="http://schemas.microsoft.com/office/powerpoint/2010/main" val="2695783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simplest case says that if you have lots of long branches, it means the population is growing.</a:t>
            </a:r>
          </a:p>
          <a:p>
            <a:endParaRPr lang="en-US" dirty="0"/>
          </a:p>
          <a:p>
            <a:r>
              <a:rPr lang="en-US" dirty="0"/>
              <a:t>This is because in a larger population, it takes longer to find the point when two pathogens last had a common ancestor, giving a long branch</a:t>
            </a:r>
          </a:p>
          <a:p>
            <a:endParaRPr lang="en-US" dirty="0"/>
          </a:p>
          <a:p>
            <a:r>
              <a:rPr lang="en-US" dirty="0"/>
              <a:t>BUT in reality, things are a little more complicated than that because pathogen populations usually don’t change in a simple way like this. They grow and shrink across time</a:t>
            </a:r>
          </a:p>
          <a:p>
            <a:endParaRPr lang="en-US" dirty="0"/>
          </a:p>
          <a:p>
            <a:r>
              <a:rPr lang="en-US" dirty="0"/>
              <a:t>Long branches could also mean that you’re simply not sampling enough – you’re missing</a:t>
            </a:r>
          </a:p>
          <a:p>
            <a:endParaRPr lang="en-US" dirty="0"/>
          </a:p>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18</a:t>
            </a:fld>
            <a:endParaRPr lang="en-US"/>
          </a:p>
        </p:txBody>
      </p:sp>
    </p:spTree>
    <p:extLst>
      <p:ext uri="{BB962C8B-B14F-4D97-AF65-F5344CB8AC3E}">
        <p14:creationId xmlns:p14="http://schemas.microsoft.com/office/powerpoint/2010/main" val="30593372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Broadly speaking – more diverse indicates bigger pop size</a:t>
            </a:r>
          </a:p>
          <a:p>
            <a:endParaRPr lang="en-US" dirty="0"/>
          </a:p>
          <a:p>
            <a:r>
              <a:rPr lang="en-US" dirty="0"/>
              <a:t>If you sample three people in an outbreak and they are closely related to each other, then it suggests that that population is small</a:t>
            </a:r>
          </a:p>
          <a:p>
            <a:r>
              <a:rPr lang="en-US" dirty="0"/>
              <a:t>If they are diverse, then implies that it’s bigger</a:t>
            </a:r>
          </a:p>
          <a:p>
            <a:endParaRPr lang="en-US" dirty="0"/>
          </a:p>
          <a:p>
            <a:r>
              <a:rPr lang="en-US" dirty="0"/>
              <a:t>Caveats, context </a:t>
            </a:r>
            <a:r>
              <a:rPr lang="en-US" dirty="0" err="1"/>
              <a:t>etc</a:t>
            </a:r>
            <a:r>
              <a:rPr lang="en-US" dirty="0"/>
              <a:t> but the key take away here is that you can infer dynamics from genomes</a:t>
            </a:r>
          </a:p>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19</a:t>
            </a:fld>
            <a:endParaRPr lang="en-US"/>
          </a:p>
        </p:txBody>
      </p:sp>
    </p:spTree>
    <p:extLst>
      <p:ext uri="{BB962C8B-B14F-4D97-AF65-F5344CB8AC3E}">
        <p14:creationId xmlns:p14="http://schemas.microsoft.com/office/powerpoint/2010/main" val="28517269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 is a measure of pathogen population size based on the diversity of the pathogen population. Broadly, the more diversity, the larger the population is li </a:t>
            </a:r>
            <a:r>
              <a:rPr lang="en-US" dirty="0" err="1"/>
              <a:t>kely</a:t>
            </a:r>
            <a:r>
              <a:rPr lang="en-US" dirty="0"/>
              <a:t> to be</a:t>
            </a:r>
          </a:p>
          <a:p>
            <a:endParaRPr lang="en-US" dirty="0"/>
          </a:p>
          <a:p>
            <a:r>
              <a:rPr lang="en-US" dirty="0"/>
              <a:t>Importantly, it won’t tell you absolute sizes, but it will give you an idea of patterns </a:t>
            </a:r>
          </a:p>
          <a:p>
            <a:endParaRPr lang="en-US" dirty="0"/>
          </a:p>
          <a:p>
            <a:r>
              <a:rPr lang="en-US" dirty="0"/>
              <a:t>This is a figure of </a:t>
            </a:r>
            <a:r>
              <a:rPr lang="en-US" dirty="0" err="1"/>
              <a:t>skygrid</a:t>
            </a:r>
            <a:r>
              <a:rPr lang="en-US" dirty="0"/>
              <a:t> in blue and case counts in red from Sierra Leone </a:t>
            </a:r>
            <a:r>
              <a:rPr lang="en-US" dirty="0" err="1"/>
              <a:t>ebola</a:t>
            </a:r>
            <a:r>
              <a:rPr lang="en-US" dirty="0"/>
              <a:t> epidemic. You can see it’s not exact, but it gets overall trends well, and even the little bump at the end is captured. We’re not sure what’s going on with the big dip, but we’re investigating it. </a:t>
            </a:r>
          </a:p>
        </p:txBody>
      </p:sp>
      <p:sp>
        <p:nvSpPr>
          <p:cNvPr id="4" name="Slide Number Placeholder 3"/>
          <p:cNvSpPr>
            <a:spLocks noGrp="1"/>
          </p:cNvSpPr>
          <p:nvPr>
            <p:ph type="sldNum" sz="quarter" idx="5"/>
          </p:nvPr>
        </p:nvSpPr>
        <p:spPr/>
        <p:txBody>
          <a:bodyPr/>
          <a:lstStyle/>
          <a:p>
            <a:fld id="{2CCC7842-0CD6-6141-B1A8-CEDF80712786}" type="slidenum">
              <a:rPr lang="en-US" smtClean="0"/>
              <a:t>20</a:t>
            </a:fld>
            <a:endParaRPr lang="en-US"/>
          </a:p>
        </p:txBody>
      </p:sp>
    </p:spTree>
    <p:extLst>
      <p:ext uri="{BB962C8B-B14F-4D97-AF65-F5344CB8AC3E}">
        <p14:creationId xmlns:p14="http://schemas.microsoft.com/office/powerpoint/2010/main" val="2613608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21</a:t>
            </a:fld>
            <a:endParaRPr lang="en-US"/>
          </a:p>
        </p:txBody>
      </p:sp>
    </p:spTree>
    <p:extLst>
      <p:ext uri="{BB962C8B-B14F-4D97-AF65-F5344CB8AC3E}">
        <p14:creationId xmlns:p14="http://schemas.microsoft.com/office/powerpoint/2010/main" val="4265059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23</a:t>
            </a:fld>
            <a:endParaRPr lang="en-US"/>
          </a:p>
        </p:txBody>
      </p:sp>
    </p:spTree>
    <p:extLst>
      <p:ext uri="{BB962C8B-B14F-4D97-AF65-F5344CB8AC3E}">
        <p14:creationId xmlns:p14="http://schemas.microsoft.com/office/powerpoint/2010/main" val="9132439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tree on the right – the pink sequences are ones taken this outbreak from humans, grey are from rats</a:t>
            </a:r>
          </a:p>
          <a:p>
            <a:r>
              <a:rPr lang="en-US" dirty="0"/>
              <a:t>You can see that the pink ones cluster with the grey ones, suggesting that it’s continuous spillover from rats because they are more closely related to the rats than to other humans</a:t>
            </a:r>
          </a:p>
          <a:p>
            <a:r>
              <a:rPr lang="en-US" dirty="0"/>
              <a:t>One concerning cluster – but they then looked at this cluster in detail and found that the sequences were quite different from each other (</a:t>
            </a:r>
            <a:r>
              <a:rPr lang="en-US" dirty="0" err="1"/>
              <a:t>ie</a:t>
            </a:r>
            <a:r>
              <a:rPr lang="en-US" dirty="0"/>
              <a:t> more different than they should be if it’s direct transmission) and epi data provided no evidence for human to human transmission</a:t>
            </a:r>
          </a:p>
          <a:p>
            <a:endParaRPr lang="en-US" dirty="0"/>
          </a:p>
          <a:p>
            <a:endParaRPr lang="en-US" dirty="0"/>
          </a:p>
          <a:p>
            <a:r>
              <a:rPr lang="en-US" dirty="0"/>
              <a:t>[if they ask about Ne here – it would work but you would be describing the population dynamics of the virus in the reservoir host really. You need a monophyletic clade (basically one ancestor and all its </a:t>
            </a:r>
            <a:r>
              <a:rPr lang="en-US" dirty="0" err="1"/>
              <a:t>descendents</a:t>
            </a:r>
            <a:r>
              <a:rPr lang="en-US" dirty="0"/>
              <a:t>). Here we’d be sampling diversity from the rats as well, which is fine but might not be what you want. So the Ne should work quite well for describing the pop as a whole, but it wouldn’t be expected to match the human case counts well]</a:t>
            </a:r>
          </a:p>
        </p:txBody>
      </p:sp>
      <p:sp>
        <p:nvSpPr>
          <p:cNvPr id="4" name="Slide Number Placeholder 3"/>
          <p:cNvSpPr>
            <a:spLocks noGrp="1"/>
          </p:cNvSpPr>
          <p:nvPr>
            <p:ph type="sldNum" sz="quarter" idx="5"/>
          </p:nvPr>
        </p:nvSpPr>
        <p:spPr/>
        <p:txBody>
          <a:bodyPr/>
          <a:lstStyle/>
          <a:p>
            <a:fld id="{2CCC7842-0CD6-6141-B1A8-CEDF80712786}" type="slidenum">
              <a:rPr lang="en-US" smtClean="0"/>
              <a:t>24</a:t>
            </a:fld>
            <a:endParaRPr lang="en-US"/>
          </a:p>
        </p:txBody>
      </p:sp>
    </p:spTree>
    <p:extLst>
      <p:ext uri="{BB962C8B-B14F-4D97-AF65-F5344CB8AC3E}">
        <p14:creationId xmlns:p14="http://schemas.microsoft.com/office/powerpoint/2010/main" val="4502370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 rate matrix – </a:t>
            </a:r>
            <a:r>
              <a:rPr lang="en-US" dirty="0" err="1"/>
              <a:t>ie</a:t>
            </a:r>
            <a:r>
              <a:rPr lang="en-US" dirty="0"/>
              <a:t> state 1 to 2, 1 to 3 </a:t>
            </a:r>
            <a:r>
              <a:rPr lang="en-US" dirty="0" err="1"/>
              <a:t>etc</a:t>
            </a:r>
            <a:endParaRPr lang="en-US" dirty="0"/>
          </a:p>
          <a:p>
            <a:r>
              <a:rPr lang="en-US" dirty="0"/>
              <a:t>Actually get the same with the nucleotides</a:t>
            </a:r>
          </a:p>
          <a:p>
            <a:endParaRPr lang="en-US" dirty="0"/>
          </a:p>
          <a:p>
            <a:r>
              <a:rPr lang="en-US" sz="1200" dirty="0"/>
              <a:t>Can vary between different locations (</a:t>
            </a:r>
            <a:r>
              <a:rPr lang="en-US" sz="1200" dirty="0" err="1"/>
              <a:t>eg</a:t>
            </a:r>
            <a:r>
              <a:rPr lang="en-US" sz="1200" dirty="0"/>
              <a:t> closer ones are more likely to exchange viruses), and it can be asymmetrical (</a:t>
            </a:r>
            <a:r>
              <a:rPr lang="en-US" sz="1200" dirty="0" err="1"/>
              <a:t>eg</a:t>
            </a:r>
            <a:r>
              <a:rPr lang="en-US" sz="1200" dirty="0"/>
              <a:t> a big city is more likely to transmit a virus to a small one than the other way around).</a:t>
            </a:r>
            <a:endParaRPr lang="en-US" dirty="0"/>
          </a:p>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25</a:t>
            </a:fld>
            <a:endParaRPr lang="en-US"/>
          </a:p>
        </p:txBody>
      </p:sp>
    </p:spTree>
    <p:extLst>
      <p:ext uri="{BB962C8B-B14F-4D97-AF65-F5344CB8AC3E}">
        <p14:creationId xmlns:p14="http://schemas.microsoft.com/office/powerpoint/2010/main" val="16230782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tree of the current DRC Ebola outbreak, with the nodes and tips </a:t>
            </a:r>
            <a:r>
              <a:rPr lang="en-US" dirty="0" err="1"/>
              <a:t>coloured</a:t>
            </a:r>
            <a:r>
              <a:rPr lang="en-US" dirty="0"/>
              <a:t> by which health zones they are in. So we sampled the tips and we know where the sequences are from. But here we’ve also inferred where the nodes are from, which allows us to see how much the virus is moving around.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super important, because it allows us to distinguish the relative importance of frequent movement of people versus transmission within specific locations. There seems to be some structure (</a:t>
            </a:r>
            <a:r>
              <a:rPr lang="en-US" dirty="0" err="1"/>
              <a:t>ie</a:t>
            </a:r>
            <a:r>
              <a:rPr lang="en-US" dirty="0"/>
              <a:t> some clusters by location) but also quite a lot of movement up here.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 see places where </a:t>
            </a:r>
            <a:r>
              <a:rPr lang="en-US" dirty="0" err="1"/>
              <a:t>movment</a:t>
            </a:r>
            <a:r>
              <a:rPr lang="en-US" dirty="0"/>
              <a:t> might have happened – where the node is in one place and the tip is in another.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VERY preliminary (only 147 sequences at this point) so I would not rely on any conclusions, but it shows you how </a:t>
            </a:r>
            <a:r>
              <a:rPr lang="en-US" dirty="0" err="1"/>
              <a:t>phylogeography</a:t>
            </a:r>
            <a:r>
              <a:rPr lang="en-US" dirty="0"/>
              <a:t> might be interesting.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this feels familiar (</a:t>
            </a:r>
            <a:r>
              <a:rPr lang="en-US" dirty="0" err="1"/>
              <a:t>ie</a:t>
            </a:r>
            <a:r>
              <a:rPr lang="en-US" dirty="0"/>
              <a:t> work out where the node belongs and then see when transitions happen) it’s because we also used this process to investigate host switching in MERS in the first lecture.  </a:t>
            </a:r>
          </a:p>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26</a:t>
            </a:fld>
            <a:endParaRPr lang="en-US"/>
          </a:p>
        </p:txBody>
      </p:sp>
    </p:spTree>
    <p:extLst>
      <p:ext uri="{BB962C8B-B14F-4D97-AF65-F5344CB8AC3E}">
        <p14:creationId xmlns:p14="http://schemas.microsoft.com/office/powerpoint/2010/main" val="33245072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was a concerning cluster, but they ruled out transmission </a:t>
            </a:r>
          </a:p>
          <a:p>
            <a:endParaRPr lang="en-US" dirty="0"/>
          </a:p>
          <a:p>
            <a:endParaRPr lang="en-US" dirty="0"/>
          </a:p>
          <a:p>
            <a:r>
              <a:rPr lang="en-US" dirty="0"/>
              <a:t>One concerning cluster – but they then looked at this cluster in detail and found that the sequences were too different from each other (</a:t>
            </a:r>
            <a:r>
              <a:rPr lang="en-US" dirty="0" err="1"/>
              <a:t>ie</a:t>
            </a:r>
            <a:r>
              <a:rPr lang="en-US" dirty="0"/>
              <a:t> more different than they should be if it’s direct transmission) and epi data provided no evidence for human to human transmission</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28</a:t>
            </a:fld>
            <a:endParaRPr lang="en-US"/>
          </a:p>
        </p:txBody>
      </p:sp>
    </p:spTree>
    <p:extLst>
      <p:ext uri="{BB962C8B-B14F-4D97-AF65-F5344CB8AC3E}">
        <p14:creationId xmlns:p14="http://schemas.microsoft.com/office/powerpoint/2010/main" val="339370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already know about how to use PCR to diagnose pathogens, but it’s helpful to know where it falls on the tree.</a:t>
            </a:r>
          </a:p>
          <a:p>
            <a:endParaRPr lang="en-US" dirty="0"/>
          </a:p>
          <a:p>
            <a:r>
              <a:rPr lang="en-US" dirty="0"/>
              <a:t>What species is it? Is it similar to others we’ve seen before, or a new strain of the pathogen?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Is it completely novel?</a:t>
            </a:r>
          </a:p>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5</a:t>
            </a:fld>
            <a:endParaRPr lang="en-US"/>
          </a:p>
        </p:txBody>
      </p:sp>
    </p:spTree>
    <p:extLst>
      <p:ext uri="{BB962C8B-B14F-4D97-AF65-F5344CB8AC3E}">
        <p14:creationId xmlns:p14="http://schemas.microsoft.com/office/powerpoint/2010/main" val="1804801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29</a:t>
            </a:fld>
            <a:endParaRPr lang="en-US"/>
          </a:p>
        </p:txBody>
      </p:sp>
    </p:spTree>
    <p:extLst>
      <p:ext uri="{BB962C8B-B14F-4D97-AF65-F5344CB8AC3E}">
        <p14:creationId xmlns:p14="http://schemas.microsoft.com/office/powerpoint/2010/main" val="33282987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 questions to right at the start – is this a new outbreak? Is it part of the old one? A new introduction to an area or transmission that we have missed?</a:t>
            </a:r>
          </a:p>
          <a:p>
            <a:endParaRPr lang="en-US" dirty="0"/>
          </a:p>
          <a:p>
            <a:r>
              <a:rPr lang="en-US" dirty="0"/>
              <a:t>Supported by epi data – the case had travelled to Freetown!</a:t>
            </a:r>
          </a:p>
          <a:p>
            <a:endParaRPr lang="en-US" dirty="0"/>
          </a:p>
          <a:p>
            <a:r>
              <a:rPr lang="en-US" dirty="0"/>
              <a:t>So it was an importation – informs our response</a:t>
            </a:r>
          </a:p>
          <a:p>
            <a:endParaRPr lang="en-US" dirty="0"/>
          </a:p>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31</a:t>
            </a:fld>
            <a:endParaRPr lang="en-US"/>
          </a:p>
        </p:txBody>
      </p:sp>
    </p:spTree>
    <p:extLst>
      <p:ext uri="{BB962C8B-B14F-4D97-AF65-F5344CB8AC3E}">
        <p14:creationId xmlns:p14="http://schemas.microsoft.com/office/powerpoint/2010/main" val="27250380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distinguished whether or not it was new, but also found that </a:t>
            </a:r>
            <a:r>
              <a:rPr lang="en-US" dirty="0" err="1"/>
              <a:t>ebola</a:t>
            </a:r>
            <a:r>
              <a:rPr lang="en-US" dirty="0"/>
              <a:t> can last in semen for a really long time, which changes the </a:t>
            </a:r>
            <a:r>
              <a:rPr lang="en-US" dirty="0" err="1"/>
              <a:t>recommendationsw</a:t>
            </a:r>
            <a:r>
              <a:rPr lang="en-US" dirty="0"/>
              <a:t> e make to male survivors.</a:t>
            </a:r>
          </a:p>
        </p:txBody>
      </p:sp>
      <p:sp>
        <p:nvSpPr>
          <p:cNvPr id="4" name="Slide Number Placeholder 3"/>
          <p:cNvSpPr>
            <a:spLocks noGrp="1"/>
          </p:cNvSpPr>
          <p:nvPr>
            <p:ph type="sldNum" sz="quarter" idx="5"/>
          </p:nvPr>
        </p:nvSpPr>
        <p:spPr/>
        <p:txBody>
          <a:bodyPr/>
          <a:lstStyle/>
          <a:p>
            <a:fld id="{2CCC7842-0CD6-6141-B1A8-CEDF80712786}" type="slidenum">
              <a:rPr lang="en-US" smtClean="0"/>
              <a:t>32</a:t>
            </a:fld>
            <a:endParaRPr lang="en-US"/>
          </a:p>
        </p:txBody>
      </p:sp>
    </p:spTree>
    <p:extLst>
      <p:ext uri="{BB962C8B-B14F-4D97-AF65-F5344CB8AC3E}">
        <p14:creationId xmlns:p14="http://schemas.microsoft.com/office/powerpoint/2010/main" val="16462722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shown you this before – this gives us an idea of when Ebola entered Sierra Leone. In this example, this says it entered in 2014.3, which is March 2014.</a:t>
            </a:r>
          </a:p>
          <a:p>
            <a:r>
              <a:rPr lang="en-US" dirty="0"/>
              <a:t>You can see that the case counts didn’t start rising until a long time after (end of May). This is the key bit, this outbreak start to detection.</a:t>
            </a:r>
          </a:p>
          <a:p>
            <a:endParaRPr lang="en-US" dirty="0"/>
          </a:p>
          <a:p>
            <a:r>
              <a:rPr lang="en-US" dirty="0"/>
              <a:t>This is useful because we hardly ever catch an outbreak in the first few cases, so it’s helpful to know if we have caught quickly or not. We can also then </a:t>
            </a:r>
          </a:p>
          <a:p>
            <a:endParaRPr lang="en-US" dirty="0"/>
          </a:p>
          <a:p>
            <a:r>
              <a:rPr lang="en-US" dirty="0"/>
              <a:t>Especially useful when the symptoms are less obvious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Ebola, the transmission is specific and the later symptoms are quite distinctive (especially when combined with the mortality rate). So for Ebola, they tracked the West African outbreak back to Meliandou through shoe-level epi (was helped by genomes) because the transmission is quite distinctive, and you tend to get large clusters of people dying (even if the early symptoms are non-specific).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insect-borne viruses this is harder, because it’s harder to trace the person to person transmission so it’s much harder to get the clues you need to find the origin</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CCC7842-0CD6-6141-B1A8-CEDF80712786}" type="slidenum">
              <a:rPr lang="en-US" smtClean="0"/>
              <a:t>6</a:t>
            </a:fld>
            <a:endParaRPr lang="en-US"/>
          </a:p>
        </p:txBody>
      </p:sp>
    </p:spTree>
    <p:extLst>
      <p:ext uri="{BB962C8B-B14F-4D97-AF65-F5344CB8AC3E}">
        <p14:creationId xmlns:p14="http://schemas.microsoft.com/office/powerpoint/2010/main" val="766334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Outbreak in yap – before that only 14 human cases documented</a:t>
            </a:r>
          </a:p>
        </p:txBody>
      </p:sp>
      <p:sp>
        <p:nvSpPr>
          <p:cNvPr id="4" name="Slide Number Placeholder 3"/>
          <p:cNvSpPr>
            <a:spLocks noGrp="1"/>
          </p:cNvSpPr>
          <p:nvPr>
            <p:ph type="sldNum" sz="quarter" idx="5"/>
          </p:nvPr>
        </p:nvSpPr>
        <p:spPr/>
        <p:txBody>
          <a:bodyPr/>
          <a:lstStyle/>
          <a:p>
            <a:fld id="{2CCC7842-0CD6-6141-B1A8-CEDF80712786}" type="slidenum">
              <a:rPr lang="en-US" smtClean="0"/>
              <a:t>7</a:t>
            </a:fld>
            <a:endParaRPr lang="en-US"/>
          </a:p>
        </p:txBody>
      </p:sp>
    </p:spTree>
    <p:extLst>
      <p:ext uri="{BB962C8B-B14F-4D97-AF65-F5344CB8AC3E}">
        <p14:creationId xmlns:p14="http://schemas.microsoft.com/office/powerpoint/2010/main" val="1547413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made a tree w some zika seqs from the Americas</a:t>
            </a:r>
          </a:p>
          <a:p>
            <a:r>
              <a:rPr lang="en-US" dirty="0"/>
              <a:t>They found a) that it was a single clade – all of the sequences were related to each other and had one common ancestor, which suggests a single introduction event</a:t>
            </a:r>
          </a:p>
          <a:p>
            <a:r>
              <a:rPr lang="en-US" dirty="0"/>
              <a:t>And b) they found it was between August 2013 and April 2014. This is a wide interval because there aren’t many sequences BUT it allowed them to rule out world cup and canoeing event as introductory events, and the confederations cup as very unlikely because Zika hadn’t made it to French Polynesia yet, which is where it was stipulated the virus came from. </a:t>
            </a:r>
          </a:p>
          <a:p>
            <a:r>
              <a:rPr lang="en-US" dirty="0"/>
              <a:t>Points to normal human migration as a more likely cause. </a:t>
            </a:r>
          </a:p>
          <a:p>
            <a:r>
              <a:rPr lang="en-US" dirty="0"/>
              <a:t>This affects how we treat sporting events around the world as public health things.</a:t>
            </a:r>
          </a:p>
        </p:txBody>
      </p:sp>
      <p:sp>
        <p:nvSpPr>
          <p:cNvPr id="4" name="Slide Number Placeholder 3"/>
          <p:cNvSpPr>
            <a:spLocks noGrp="1"/>
          </p:cNvSpPr>
          <p:nvPr>
            <p:ph type="sldNum" sz="quarter" idx="5"/>
          </p:nvPr>
        </p:nvSpPr>
        <p:spPr/>
        <p:txBody>
          <a:bodyPr/>
          <a:lstStyle/>
          <a:p>
            <a:fld id="{2CCC7842-0CD6-6141-B1A8-CEDF80712786}" type="slidenum">
              <a:rPr lang="en-US" smtClean="0"/>
              <a:t>9</a:t>
            </a:fld>
            <a:endParaRPr lang="en-US"/>
          </a:p>
        </p:txBody>
      </p:sp>
    </p:spTree>
    <p:extLst>
      <p:ext uri="{BB962C8B-B14F-4D97-AF65-F5344CB8AC3E}">
        <p14:creationId xmlns:p14="http://schemas.microsoft.com/office/powerpoint/2010/main" val="1263163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authors showed that the current outbreak of Ebola in DRC is a separate one and not a continuation of the outbreak that had only finished a month earlier</a:t>
            </a:r>
          </a:p>
          <a:p>
            <a:endParaRPr lang="en-US" dirty="0"/>
          </a:p>
          <a:p>
            <a:r>
              <a:rPr lang="en-US" dirty="0"/>
              <a:t>Old one was the Tum one at the top and then the new one is </a:t>
            </a:r>
            <a:r>
              <a:rPr lang="en-US" dirty="0" err="1"/>
              <a:t>Itu</a:t>
            </a:r>
            <a:r>
              <a:rPr lang="en-US" dirty="0"/>
              <a:t> nearer the bottom. </a:t>
            </a:r>
          </a:p>
        </p:txBody>
      </p:sp>
      <p:sp>
        <p:nvSpPr>
          <p:cNvPr id="4" name="Slide Number Placeholder 3"/>
          <p:cNvSpPr>
            <a:spLocks noGrp="1"/>
          </p:cNvSpPr>
          <p:nvPr>
            <p:ph type="sldNum" sz="quarter" idx="5"/>
          </p:nvPr>
        </p:nvSpPr>
        <p:spPr/>
        <p:txBody>
          <a:bodyPr/>
          <a:lstStyle/>
          <a:p>
            <a:fld id="{2CCC7842-0CD6-6141-B1A8-CEDF80712786}" type="slidenum">
              <a:rPr lang="en-US" smtClean="0"/>
              <a:t>12</a:t>
            </a:fld>
            <a:endParaRPr lang="en-US"/>
          </a:p>
        </p:txBody>
      </p:sp>
    </p:spTree>
    <p:extLst>
      <p:ext uri="{BB962C8B-B14F-4D97-AF65-F5344CB8AC3E}">
        <p14:creationId xmlns:p14="http://schemas.microsoft.com/office/powerpoint/2010/main" val="226943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interesting aspect of this is the location of the outbreaks.</a:t>
            </a:r>
          </a:p>
          <a:p>
            <a:endParaRPr lang="en-US" dirty="0"/>
          </a:p>
          <a:p>
            <a:r>
              <a:rPr lang="en-US" dirty="0"/>
              <a:t>This is a type of tree you haven’t seen before – it’s called unrooted. But it’s the same principle – the length of the branches from the node gives the genetic distance.</a:t>
            </a:r>
          </a:p>
          <a:p>
            <a:endParaRPr lang="en-US" dirty="0"/>
          </a:p>
          <a:p>
            <a:r>
              <a:rPr lang="en-US" dirty="0"/>
              <a:t>This also showed them that it clusters by location even within DRC, suggesting fragmentation of the underlying reservoir host population – this may give us more clues to what the reservoir host of Ebola is.</a:t>
            </a:r>
          </a:p>
          <a:p>
            <a:endParaRPr lang="en-US" dirty="0"/>
          </a:p>
          <a:p>
            <a:r>
              <a:rPr lang="en-US" dirty="0"/>
              <a:t>This kind of geographic clustering is seen in lots of pathogens with a reservoir in wild animals because they tend to move less than humans or livestock do. We also see this kind of clustering in Monkeypox and Lassa Fever.</a:t>
            </a:r>
          </a:p>
        </p:txBody>
      </p:sp>
      <p:sp>
        <p:nvSpPr>
          <p:cNvPr id="4" name="Slide Number Placeholder 3"/>
          <p:cNvSpPr>
            <a:spLocks noGrp="1"/>
          </p:cNvSpPr>
          <p:nvPr>
            <p:ph type="sldNum" sz="quarter" idx="5"/>
          </p:nvPr>
        </p:nvSpPr>
        <p:spPr/>
        <p:txBody>
          <a:bodyPr/>
          <a:lstStyle/>
          <a:p>
            <a:fld id="{2CCC7842-0CD6-6141-B1A8-CEDF80712786}" type="slidenum">
              <a:rPr lang="en-US" smtClean="0"/>
              <a:t>13</a:t>
            </a:fld>
            <a:endParaRPr lang="en-US"/>
          </a:p>
        </p:txBody>
      </p:sp>
    </p:spTree>
    <p:extLst>
      <p:ext uri="{BB962C8B-B14F-4D97-AF65-F5344CB8AC3E}">
        <p14:creationId xmlns:p14="http://schemas.microsoft.com/office/powerpoint/2010/main" val="19074807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give </a:t>
            </a:r>
            <a:r>
              <a:rPr lang="en-US" dirty="0" err="1"/>
              <a:t>ane</a:t>
            </a:r>
            <a:r>
              <a:rPr lang="en-US" dirty="0"/>
              <a:t> </a:t>
            </a:r>
            <a:r>
              <a:rPr lang="en-US" dirty="0" err="1"/>
              <a:t>xample</a:t>
            </a:r>
            <a:r>
              <a:rPr lang="en-US" dirty="0"/>
              <a:t> of HIV – HIV has multiple subtypes, but there are two broad ones – HIV-1 and HIV-2. HIV-1 is the pandemic strain, 99% of people with HIV have HIV-1. HIV-2 has never left central Africa – what’s the difference? One option could be where it came from</a:t>
            </a:r>
          </a:p>
        </p:txBody>
      </p:sp>
      <p:sp>
        <p:nvSpPr>
          <p:cNvPr id="4" name="Slide Number Placeholder 3"/>
          <p:cNvSpPr>
            <a:spLocks noGrp="1"/>
          </p:cNvSpPr>
          <p:nvPr>
            <p:ph type="sldNum" sz="quarter" idx="5"/>
          </p:nvPr>
        </p:nvSpPr>
        <p:spPr/>
        <p:txBody>
          <a:bodyPr/>
          <a:lstStyle/>
          <a:p>
            <a:fld id="{2CCC7842-0CD6-6141-B1A8-CEDF80712786}" type="slidenum">
              <a:rPr lang="en-US" smtClean="0"/>
              <a:t>14</a:t>
            </a:fld>
            <a:endParaRPr lang="en-US"/>
          </a:p>
        </p:txBody>
      </p:sp>
    </p:spTree>
    <p:extLst>
      <p:ext uri="{BB962C8B-B14F-4D97-AF65-F5344CB8AC3E}">
        <p14:creationId xmlns:p14="http://schemas.microsoft.com/office/powerpoint/2010/main" val="17195368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HIV tree shows clustering of HIV-1 within SIV </a:t>
            </a:r>
            <a:r>
              <a:rPr lang="en-US" dirty="0" err="1"/>
              <a:t>cpz</a:t>
            </a:r>
            <a:r>
              <a:rPr lang="en-US" dirty="0"/>
              <a:t>, and HIV-2 with macaques, so we can see that they came from two different hosts</a:t>
            </a:r>
          </a:p>
        </p:txBody>
      </p:sp>
      <p:sp>
        <p:nvSpPr>
          <p:cNvPr id="4" name="Slide Number Placeholder 3"/>
          <p:cNvSpPr>
            <a:spLocks noGrp="1"/>
          </p:cNvSpPr>
          <p:nvPr>
            <p:ph type="sldNum" sz="quarter" idx="5"/>
          </p:nvPr>
        </p:nvSpPr>
        <p:spPr/>
        <p:txBody>
          <a:bodyPr/>
          <a:lstStyle/>
          <a:p>
            <a:fld id="{2CCC7842-0CD6-6141-B1A8-CEDF80712786}" type="slidenum">
              <a:rPr lang="en-US" smtClean="0"/>
              <a:t>15</a:t>
            </a:fld>
            <a:endParaRPr lang="en-US"/>
          </a:p>
        </p:txBody>
      </p:sp>
    </p:spTree>
    <p:extLst>
      <p:ext uri="{BB962C8B-B14F-4D97-AF65-F5344CB8AC3E}">
        <p14:creationId xmlns:p14="http://schemas.microsoft.com/office/powerpoint/2010/main" val="36476525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89435-3FA2-AFCE-AEC2-3D7A5C7D7C3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F37056B-1EFD-29DD-2AC7-70B2FAC766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726891B2-B7FA-2E80-F2D0-85A643CA8301}"/>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5" name="Footer Placeholder 4">
            <a:extLst>
              <a:ext uri="{FF2B5EF4-FFF2-40B4-BE49-F238E27FC236}">
                <a16:creationId xmlns:a16="http://schemas.microsoft.com/office/drawing/2014/main" id="{2836A51E-691C-F4B9-537C-4B7E18A4B2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46AB5C-6A45-20B4-FF0E-2E6E3060357C}"/>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1729593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BDD8A-C3D2-3A7F-AB78-C5C0EA3EDAE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1A330F2-6E3F-58E3-BF8B-1A1DCE315DB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2AF131F-F4C1-97F7-32B7-4303785DFC03}"/>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5" name="Footer Placeholder 4">
            <a:extLst>
              <a:ext uri="{FF2B5EF4-FFF2-40B4-BE49-F238E27FC236}">
                <a16:creationId xmlns:a16="http://schemas.microsoft.com/office/drawing/2014/main" id="{CBF38069-6A86-269C-0E9B-FE2E63B5F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DDB300-149B-ACD2-91A8-B2754298B9E6}"/>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2333014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4CFFCB-7541-7151-8533-EBFBB24367D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10E85A8-3198-AF0D-A2A4-6C8E845B36E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57D7226-8E95-4008-EDF1-B9EAD7A061FA}"/>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5" name="Footer Placeholder 4">
            <a:extLst>
              <a:ext uri="{FF2B5EF4-FFF2-40B4-BE49-F238E27FC236}">
                <a16:creationId xmlns:a16="http://schemas.microsoft.com/office/drawing/2014/main" id="{9335BD32-BE62-E75C-9073-A07D3EB35E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2EAFE2-39FA-76F1-CF9F-BEABD834424E}"/>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237435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2D491-F7A4-0DB5-5E27-88B6D7AF5C2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3BAAFBD-497B-BDAF-290C-E6B48D598C6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4D75E45-D1C7-FD00-0B59-72B9ED805BA7}"/>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5" name="Footer Placeholder 4">
            <a:extLst>
              <a:ext uri="{FF2B5EF4-FFF2-40B4-BE49-F238E27FC236}">
                <a16:creationId xmlns:a16="http://schemas.microsoft.com/office/drawing/2014/main" id="{3115495D-03C6-E4EA-F904-CC26B76BC4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B4F61B-AE1C-4984-E013-AAE98064B62B}"/>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1299110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104B0-637C-E8F9-6E21-B950EA9897B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7860B88E-9880-FFDF-F95D-6C8E9B2FF4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A47C2C3-E1DE-A14D-5219-F2C180185147}"/>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5" name="Footer Placeholder 4">
            <a:extLst>
              <a:ext uri="{FF2B5EF4-FFF2-40B4-BE49-F238E27FC236}">
                <a16:creationId xmlns:a16="http://schemas.microsoft.com/office/drawing/2014/main" id="{3CAF9026-768C-CEEB-6481-C0FE0CF764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F956BE-9650-BA71-A28F-D8435B88391B}"/>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697632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75F82-41B8-65FF-5DF7-2EE9F8ECE10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420AA51-BA39-DF1B-1B9A-BE27FC3EA79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02C8E60-811B-C89C-4A3C-D6CC380A007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C5F0EEB1-D44A-9C5B-24C4-249D11E1ABDD}"/>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6" name="Footer Placeholder 5">
            <a:extLst>
              <a:ext uri="{FF2B5EF4-FFF2-40B4-BE49-F238E27FC236}">
                <a16:creationId xmlns:a16="http://schemas.microsoft.com/office/drawing/2014/main" id="{66665A80-7831-5010-F83C-432C499AD6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6DE7C9-F218-6BA6-9E55-C9EA21B8A2FF}"/>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3871233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AFFAE-477A-4CCE-C8AB-F79563341A5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C0BB863-9642-BF65-865E-37D3955765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12DD3B0-ED3B-A9BD-2D03-641CE33CB79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482392C-9868-DB27-130E-4BDD43E31C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742468C-F7DC-7FDD-5020-4520488E1BD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FB522BF-5757-50A3-C09E-1F3F9F0B15E6}"/>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8" name="Footer Placeholder 7">
            <a:extLst>
              <a:ext uri="{FF2B5EF4-FFF2-40B4-BE49-F238E27FC236}">
                <a16:creationId xmlns:a16="http://schemas.microsoft.com/office/drawing/2014/main" id="{A39B7F39-2DFF-0862-C090-DABC65B1DB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C4B0F3-DE13-6E2F-6511-E89DA8F8A7E4}"/>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958600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B2075-D693-663A-3991-052C7E039F6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D42099B-495B-8045-F04D-E308B8B68192}"/>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4" name="Footer Placeholder 3">
            <a:extLst>
              <a:ext uri="{FF2B5EF4-FFF2-40B4-BE49-F238E27FC236}">
                <a16:creationId xmlns:a16="http://schemas.microsoft.com/office/drawing/2014/main" id="{D229FE16-A51E-3D74-0904-32E807C567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AB05B6-F81A-FF20-D2F3-8B4EFE05351F}"/>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1048929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4A5E99-483F-4B92-9057-3E218A3625EB}"/>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3" name="Footer Placeholder 2">
            <a:extLst>
              <a:ext uri="{FF2B5EF4-FFF2-40B4-BE49-F238E27FC236}">
                <a16:creationId xmlns:a16="http://schemas.microsoft.com/office/drawing/2014/main" id="{3DCA1627-54C0-CFF8-DFF8-2A0BB4F3044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09E0186-0906-A3CC-A2AA-C7FBFDB6CEC0}"/>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4085197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3A542-CDFF-76B7-E797-09F93875BD8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AED402C-0887-FE97-DBB5-058E17D7CC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BBCB93C-C540-1C2F-10A4-14ACC7701A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C5EA161-5824-F864-774F-C6E53702FF60}"/>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6" name="Footer Placeholder 5">
            <a:extLst>
              <a:ext uri="{FF2B5EF4-FFF2-40B4-BE49-F238E27FC236}">
                <a16:creationId xmlns:a16="http://schemas.microsoft.com/office/drawing/2014/main" id="{70F66A85-F67D-0C82-42A7-8A33426B36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61174D-F132-AC00-862C-85AB7F908CD8}"/>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3363600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5081F-1A5A-7F0B-46A4-7462FFA9166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DCBA668-D55B-1649-9A5F-6380343B29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3EE4AE-5C6D-C490-5BEF-62EA1C4316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C702A02-EEA3-0E51-445B-630A549A4BD8}"/>
              </a:ext>
            </a:extLst>
          </p:cNvPr>
          <p:cNvSpPr>
            <a:spLocks noGrp="1"/>
          </p:cNvSpPr>
          <p:nvPr>
            <p:ph type="dt" sz="half" idx="10"/>
          </p:nvPr>
        </p:nvSpPr>
        <p:spPr/>
        <p:txBody>
          <a:bodyPr/>
          <a:lstStyle/>
          <a:p>
            <a:fld id="{BE7B52B3-ABE1-ED4F-8B56-0CB09549A6FC}" type="datetimeFigureOut">
              <a:rPr lang="en-US" smtClean="0"/>
              <a:t>9/30/23</a:t>
            </a:fld>
            <a:endParaRPr lang="en-US"/>
          </a:p>
        </p:txBody>
      </p:sp>
      <p:sp>
        <p:nvSpPr>
          <p:cNvPr id="6" name="Footer Placeholder 5">
            <a:extLst>
              <a:ext uri="{FF2B5EF4-FFF2-40B4-BE49-F238E27FC236}">
                <a16:creationId xmlns:a16="http://schemas.microsoft.com/office/drawing/2014/main" id="{686BFF67-494D-0BEF-EB85-B91A8D4F9C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F9F077-53CB-09F8-2660-9EA1B7F554DE}"/>
              </a:ext>
            </a:extLst>
          </p:cNvPr>
          <p:cNvSpPr>
            <a:spLocks noGrp="1"/>
          </p:cNvSpPr>
          <p:nvPr>
            <p:ph type="sldNum" sz="quarter" idx="12"/>
          </p:nvPr>
        </p:nvSpPr>
        <p:spPr/>
        <p:txBody>
          <a:bodyPr/>
          <a:lstStyle/>
          <a:p>
            <a:fld id="{6F3C589D-5566-4F4C-AE58-6A1A35F36AAA}" type="slidenum">
              <a:rPr lang="en-US" smtClean="0"/>
              <a:t>‹#›</a:t>
            </a:fld>
            <a:endParaRPr lang="en-US"/>
          </a:p>
        </p:txBody>
      </p:sp>
    </p:spTree>
    <p:extLst>
      <p:ext uri="{BB962C8B-B14F-4D97-AF65-F5344CB8AC3E}">
        <p14:creationId xmlns:p14="http://schemas.microsoft.com/office/powerpoint/2010/main" val="2707160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42A1DD-D7AF-D49F-23B7-634627BEED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A2292BD-6210-9383-EA0F-6100766470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54F057C-E367-09F1-A418-9C92E71566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7B52B3-ABE1-ED4F-8B56-0CB09549A6FC}" type="datetimeFigureOut">
              <a:rPr lang="en-US" smtClean="0"/>
              <a:t>9/30/23</a:t>
            </a:fld>
            <a:endParaRPr lang="en-US"/>
          </a:p>
        </p:txBody>
      </p:sp>
      <p:sp>
        <p:nvSpPr>
          <p:cNvPr id="5" name="Footer Placeholder 4">
            <a:extLst>
              <a:ext uri="{FF2B5EF4-FFF2-40B4-BE49-F238E27FC236}">
                <a16:creationId xmlns:a16="http://schemas.microsoft.com/office/drawing/2014/main" id="{C0DD3707-30A1-42EC-BAEC-6F6786D710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03537E3-12E8-EEF9-6EC5-5846485735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3C589D-5566-4F4C-AE58-6A1A35F36AAA}" type="slidenum">
              <a:rPr lang="en-US" smtClean="0"/>
              <a:t>‹#›</a:t>
            </a:fld>
            <a:endParaRPr lang="en-US"/>
          </a:p>
        </p:txBody>
      </p:sp>
    </p:spTree>
    <p:extLst>
      <p:ext uri="{BB962C8B-B14F-4D97-AF65-F5344CB8AC3E}">
        <p14:creationId xmlns:p14="http://schemas.microsoft.com/office/powerpoint/2010/main" val="20255631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A464DEE0-1B6C-D283-98FA-9BB78FFB2D7A}"/>
              </a:ext>
            </a:extLst>
          </p:cNvPr>
          <p:cNvSpPr/>
          <p:nvPr/>
        </p:nvSpPr>
        <p:spPr>
          <a:xfrm>
            <a:off x="-214008" y="-38910"/>
            <a:ext cx="13004800" cy="9753600"/>
          </a:xfrm>
          <a:custGeom>
            <a:avLst/>
            <a:gdLst/>
            <a:ahLst/>
            <a:cxnLst/>
            <a:rect l="l" t="t" r="r" b="b"/>
            <a:pathLst>
              <a:path w="13004800" h="9753600">
                <a:moveTo>
                  <a:pt x="13004800" y="0"/>
                </a:moveTo>
                <a:lnTo>
                  <a:pt x="0" y="0"/>
                </a:lnTo>
                <a:lnTo>
                  <a:pt x="0" y="9753600"/>
                </a:lnTo>
                <a:lnTo>
                  <a:pt x="13004800" y="9753600"/>
                </a:lnTo>
                <a:lnTo>
                  <a:pt x="13004800" y="0"/>
                </a:lnTo>
                <a:close/>
              </a:path>
            </a:pathLst>
          </a:custGeom>
          <a:solidFill>
            <a:srgbClr val="294663"/>
          </a:solidFill>
        </p:spPr>
        <p:txBody>
          <a:bodyPr wrap="square" lIns="0" tIns="0" rIns="0" bIns="0" rtlCol="0"/>
          <a:lstStyle/>
          <a:p>
            <a:endParaRPr dirty="0"/>
          </a:p>
        </p:txBody>
      </p:sp>
      <p:sp>
        <p:nvSpPr>
          <p:cNvPr id="3" name="Title 1">
            <a:extLst>
              <a:ext uri="{FF2B5EF4-FFF2-40B4-BE49-F238E27FC236}">
                <a16:creationId xmlns:a16="http://schemas.microsoft.com/office/drawing/2014/main" id="{5F2562D8-7B1A-0497-B68E-CF82C54A1C82}"/>
              </a:ext>
            </a:extLst>
          </p:cNvPr>
          <p:cNvSpPr txBox="1">
            <a:spLocks/>
          </p:cNvSpPr>
          <p:nvPr/>
        </p:nvSpPr>
        <p:spPr>
          <a:xfrm>
            <a:off x="298315" y="2757368"/>
            <a:ext cx="11595370" cy="706652"/>
          </a:xfrm>
          <a:prstGeom prst="rect">
            <a:avLst/>
          </a:prstGeom>
        </p:spPr>
        <p:txBody>
          <a:bodyPr>
            <a:normAutofit fontScale="8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latin typeface="Poppins" pitchFamily="2" charset="77"/>
                <a:cs typeface="Poppins" pitchFamily="2" charset="77"/>
              </a:rPr>
              <a:t>Applications of phylogenetics in disease outbreak</a:t>
            </a:r>
          </a:p>
        </p:txBody>
      </p:sp>
      <p:sp>
        <p:nvSpPr>
          <p:cNvPr id="4" name="Subtitle 2">
            <a:extLst>
              <a:ext uri="{FF2B5EF4-FFF2-40B4-BE49-F238E27FC236}">
                <a16:creationId xmlns:a16="http://schemas.microsoft.com/office/drawing/2014/main" id="{C5E65935-5A76-9889-C345-DFE4E3D62AFC}"/>
              </a:ext>
            </a:extLst>
          </p:cNvPr>
          <p:cNvSpPr txBox="1">
            <a:spLocks/>
          </p:cNvSpPr>
          <p:nvPr/>
        </p:nvSpPr>
        <p:spPr>
          <a:xfrm>
            <a:off x="2695194" y="5091486"/>
            <a:ext cx="6801612" cy="233762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solidFill>
                  <a:schemeClr val="bg1"/>
                </a:solidFill>
              </a:rPr>
              <a:t>Ifeanyi </a:t>
            </a:r>
            <a:r>
              <a:rPr lang="en-US" sz="3600" dirty="0" err="1">
                <a:solidFill>
                  <a:schemeClr val="bg1"/>
                </a:solidFill>
              </a:rPr>
              <a:t>Omah</a:t>
            </a:r>
            <a:endParaRPr lang="en-US" sz="3600" dirty="0">
              <a:solidFill>
                <a:schemeClr val="bg1"/>
              </a:solidFill>
            </a:endParaRPr>
          </a:p>
          <a:p>
            <a:pPr marL="0" indent="0" algn="ctr">
              <a:buNone/>
            </a:pPr>
            <a:r>
              <a:rPr lang="en-US" sz="3600" dirty="0" err="1">
                <a:solidFill>
                  <a:schemeClr val="bg1"/>
                </a:solidFill>
              </a:rPr>
              <a:t>Rambaut</a:t>
            </a:r>
            <a:r>
              <a:rPr lang="en-US" sz="3600" dirty="0">
                <a:solidFill>
                  <a:schemeClr val="bg1"/>
                </a:solidFill>
              </a:rPr>
              <a:t> Group</a:t>
            </a:r>
          </a:p>
          <a:p>
            <a:pPr marL="0" indent="0" algn="ctr">
              <a:buNone/>
            </a:pPr>
            <a:r>
              <a:rPr lang="en-US" sz="3600" dirty="0">
                <a:solidFill>
                  <a:schemeClr val="bg1"/>
                </a:solidFill>
              </a:rPr>
              <a:t>University of Edinburgh</a:t>
            </a:r>
          </a:p>
        </p:txBody>
      </p:sp>
      <p:pic>
        <p:nvPicPr>
          <p:cNvPr id="9" name="Picture 8">
            <a:extLst>
              <a:ext uri="{FF2B5EF4-FFF2-40B4-BE49-F238E27FC236}">
                <a16:creationId xmlns:a16="http://schemas.microsoft.com/office/drawing/2014/main" id="{D6D0CBF3-6D2E-643C-ED48-86939F43E514}"/>
              </a:ext>
            </a:extLst>
          </p:cNvPr>
          <p:cNvPicPr>
            <a:picLocks noChangeAspect="1"/>
          </p:cNvPicPr>
          <p:nvPr/>
        </p:nvPicPr>
        <p:blipFill>
          <a:blip r:embed="rId3"/>
          <a:stretch>
            <a:fillRect/>
          </a:stretch>
        </p:blipFill>
        <p:spPr>
          <a:xfrm>
            <a:off x="10570038" y="-38910"/>
            <a:ext cx="1905000" cy="1905000"/>
          </a:xfrm>
          <a:prstGeom prst="rect">
            <a:avLst/>
          </a:prstGeom>
        </p:spPr>
      </p:pic>
      <p:pic>
        <p:nvPicPr>
          <p:cNvPr id="10" name="Picture 9">
            <a:extLst>
              <a:ext uri="{FF2B5EF4-FFF2-40B4-BE49-F238E27FC236}">
                <a16:creationId xmlns:a16="http://schemas.microsoft.com/office/drawing/2014/main" id="{E86117D1-D435-C8C5-072D-86FFE25232BC}"/>
              </a:ext>
            </a:extLst>
          </p:cNvPr>
          <p:cNvPicPr>
            <a:picLocks noChangeAspect="1"/>
          </p:cNvPicPr>
          <p:nvPr/>
        </p:nvPicPr>
        <p:blipFill>
          <a:blip r:embed="rId4"/>
          <a:stretch>
            <a:fillRect/>
          </a:stretch>
        </p:blipFill>
        <p:spPr>
          <a:xfrm>
            <a:off x="3048475" y="96765"/>
            <a:ext cx="2083326" cy="2097667"/>
          </a:xfrm>
          <a:prstGeom prst="rect">
            <a:avLst/>
          </a:prstGeom>
        </p:spPr>
      </p:pic>
      <p:pic>
        <p:nvPicPr>
          <p:cNvPr id="11" name="image1.jpeg">
            <a:extLst>
              <a:ext uri="{FF2B5EF4-FFF2-40B4-BE49-F238E27FC236}">
                <a16:creationId xmlns:a16="http://schemas.microsoft.com/office/drawing/2014/main" id="{B2D61231-86BD-7AC0-1151-176A5613E55B}"/>
              </a:ext>
            </a:extLst>
          </p:cNvPr>
          <p:cNvPicPr>
            <a:picLocks noChangeAspect="1"/>
          </p:cNvPicPr>
          <p:nvPr/>
        </p:nvPicPr>
        <p:blipFill rotWithShape="1">
          <a:blip r:embed="rId5" cstate="print"/>
          <a:srcRect l="64372"/>
          <a:stretch/>
        </p:blipFill>
        <p:spPr>
          <a:xfrm>
            <a:off x="5658335" y="-27416"/>
            <a:ext cx="4892248" cy="1905000"/>
          </a:xfrm>
          <a:prstGeom prst="rect">
            <a:avLst/>
          </a:prstGeom>
        </p:spPr>
      </p:pic>
    </p:spTree>
    <p:extLst>
      <p:ext uri="{BB962C8B-B14F-4D97-AF65-F5344CB8AC3E}">
        <p14:creationId xmlns:p14="http://schemas.microsoft.com/office/powerpoint/2010/main" val="18707265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DB4AB-D814-7243-8680-33E6FE24146E}"/>
              </a:ext>
            </a:extLst>
          </p:cNvPr>
          <p:cNvSpPr>
            <a:spLocks noGrp="1"/>
          </p:cNvSpPr>
          <p:nvPr>
            <p:ph type="title"/>
          </p:nvPr>
        </p:nvSpPr>
        <p:spPr/>
        <p:txBody>
          <a:bodyPr>
            <a:normAutofit/>
          </a:bodyPr>
          <a:lstStyle/>
          <a:p>
            <a:r>
              <a:rPr lang="en-US" sz="4000" dirty="0">
                <a:latin typeface="Poppins" pitchFamily="2" charset="77"/>
                <a:cs typeface="Poppins" pitchFamily="2" charset="77"/>
              </a:rPr>
              <a:t>Geographic source</a:t>
            </a:r>
          </a:p>
        </p:txBody>
      </p:sp>
      <p:sp>
        <p:nvSpPr>
          <p:cNvPr id="3" name="Content Placeholder 2">
            <a:extLst>
              <a:ext uri="{FF2B5EF4-FFF2-40B4-BE49-F238E27FC236}">
                <a16:creationId xmlns:a16="http://schemas.microsoft.com/office/drawing/2014/main" id="{97E7970F-A897-EA4A-8DF4-AF48DD656914}"/>
              </a:ext>
            </a:extLst>
          </p:cNvPr>
          <p:cNvSpPr>
            <a:spLocks noGrp="1"/>
          </p:cNvSpPr>
          <p:nvPr>
            <p:ph idx="1"/>
          </p:nvPr>
        </p:nvSpPr>
        <p:spPr/>
        <p:txBody>
          <a:bodyPr/>
          <a:lstStyle/>
          <a:p>
            <a:r>
              <a:rPr lang="en-US" sz="2400" dirty="0"/>
              <a:t>What location has it come from?</a:t>
            </a:r>
          </a:p>
          <a:p>
            <a:r>
              <a:rPr lang="en-US" sz="2400" dirty="0"/>
              <a:t>Is it a continuation of an outbreak going on nearby or a new spillover event?</a:t>
            </a:r>
          </a:p>
          <a:p>
            <a:pPr marL="0" indent="0">
              <a:buNone/>
            </a:pPr>
            <a:endParaRPr lang="en-US" dirty="0"/>
          </a:p>
        </p:txBody>
      </p:sp>
      <p:pic>
        <p:nvPicPr>
          <p:cNvPr id="6" name="Content Placeholder 6">
            <a:extLst>
              <a:ext uri="{FF2B5EF4-FFF2-40B4-BE49-F238E27FC236}">
                <a16:creationId xmlns:a16="http://schemas.microsoft.com/office/drawing/2014/main" id="{C6E82703-8D4B-F34B-A4D4-1EAC778A2E5A}"/>
              </a:ext>
            </a:extLst>
          </p:cNvPr>
          <p:cNvPicPr>
            <a:picLocks noChangeAspect="1"/>
          </p:cNvPicPr>
          <p:nvPr/>
        </p:nvPicPr>
        <p:blipFill rotWithShape="1">
          <a:blip r:embed="rId2"/>
          <a:srcRect l="474"/>
          <a:stretch/>
        </p:blipFill>
        <p:spPr>
          <a:xfrm>
            <a:off x="9794789" y="5305193"/>
            <a:ext cx="2397211" cy="1552807"/>
          </a:xfrm>
          <a:prstGeom prst="rect">
            <a:avLst/>
          </a:prstGeom>
        </p:spPr>
      </p:pic>
      <p:sp>
        <p:nvSpPr>
          <p:cNvPr id="7" name="Rounded Rectangle 6">
            <a:extLst>
              <a:ext uri="{FF2B5EF4-FFF2-40B4-BE49-F238E27FC236}">
                <a16:creationId xmlns:a16="http://schemas.microsoft.com/office/drawing/2014/main" id="{8B8F040B-01D2-A74E-AF8E-5157E834ED29}"/>
              </a:ext>
            </a:extLst>
          </p:cNvPr>
          <p:cNvSpPr/>
          <p:nvPr/>
        </p:nvSpPr>
        <p:spPr>
          <a:xfrm>
            <a:off x="9886723" y="6213275"/>
            <a:ext cx="558855" cy="3326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0996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2776A-6C39-4748-A81A-F118074458A3}"/>
              </a:ext>
            </a:extLst>
          </p:cNvPr>
          <p:cNvSpPr>
            <a:spLocks noGrp="1"/>
          </p:cNvSpPr>
          <p:nvPr>
            <p:ph type="title"/>
          </p:nvPr>
        </p:nvSpPr>
        <p:spPr/>
        <p:txBody>
          <a:bodyPr/>
          <a:lstStyle/>
          <a:p>
            <a:r>
              <a:rPr lang="en-US" dirty="0">
                <a:latin typeface="Poppins" pitchFamily="2" charset="77"/>
                <a:cs typeface="Poppins" pitchFamily="2" charset="77"/>
              </a:rPr>
              <a:t>Ebola in the DRC</a:t>
            </a:r>
          </a:p>
        </p:txBody>
      </p:sp>
      <p:sp>
        <p:nvSpPr>
          <p:cNvPr id="3" name="Content Placeholder 2">
            <a:extLst>
              <a:ext uri="{FF2B5EF4-FFF2-40B4-BE49-F238E27FC236}">
                <a16:creationId xmlns:a16="http://schemas.microsoft.com/office/drawing/2014/main" id="{4A294384-C0F0-E64E-90A5-164032F954B9}"/>
              </a:ext>
            </a:extLst>
          </p:cNvPr>
          <p:cNvSpPr>
            <a:spLocks noGrp="1"/>
          </p:cNvSpPr>
          <p:nvPr>
            <p:ph idx="1"/>
          </p:nvPr>
        </p:nvSpPr>
        <p:spPr/>
        <p:txBody>
          <a:bodyPr>
            <a:normAutofit/>
          </a:bodyPr>
          <a:lstStyle/>
          <a:p>
            <a:r>
              <a:rPr lang="en-US" sz="2400" dirty="0"/>
              <a:t>The DRC was declared free of Ebola in July 2018, after an outbreak in the South West of the country</a:t>
            </a:r>
          </a:p>
          <a:p>
            <a:r>
              <a:rPr lang="en-US" sz="2400" dirty="0"/>
              <a:t>A few weeks later, cases were discovered in the North East.</a:t>
            </a:r>
          </a:p>
          <a:p>
            <a:r>
              <a:rPr lang="en-US" sz="2400" dirty="0"/>
              <a:t>Concern was that somehow the outbreak had spread all of the way across the country and had been missed – or was it new?</a:t>
            </a:r>
          </a:p>
        </p:txBody>
      </p:sp>
    </p:spTree>
    <p:extLst>
      <p:ext uri="{BB962C8B-B14F-4D97-AF65-F5344CB8AC3E}">
        <p14:creationId xmlns:p14="http://schemas.microsoft.com/office/powerpoint/2010/main" val="1174063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E9F52AB-EA1F-8D46-A0F6-B951C7E86E9E}"/>
              </a:ext>
            </a:extLst>
          </p:cNvPr>
          <p:cNvPicPr>
            <a:picLocks noGrp="1" noChangeAspect="1"/>
          </p:cNvPicPr>
          <p:nvPr>
            <p:ph idx="1"/>
          </p:nvPr>
        </p:nvPicPr>
        <p:blipFill rotWithShape="1">
          <a:blip r:embed="rId3"/>
          <a:srcRect l="3733" t="13720" r="-1" b="20083"/>
          <a:stretch/>
        </p:blipFill>
        <p:spPr>
          <a:xfrm>
            <a:off x="2936347" y="0"/>
            <a:ext cx="6319306" cy="6942056"/>
          </a:xfrm>
        </p:spPr>
      </p:pic>
      <p:sp>
        <p:nvSpPr>
          <p:cNvPr id="6" name="TextBox 5">
            <a:extLst>
              <a:ext uri="{FF2B5EF4-FFF2-40B4-BE49-F238E27FC236}">
                <a16:creationId xmlns:a16="http://schemas.microsoft.com/office/drawing/2014/main" id="{E3E3E8D1-160C-C54C-91DF-35CE1D11DB23}"/>
              </a:ext>
            </a:extLst>
          </p:cNvPr>
          <p:cNvSpPr txBox="1"/>
          <p:nvPr/>
        </p:nvSpPr>
        <p:spPr>
          <a:xfrm>
            <a:off x="1605" y="3995678"/>
            <a:ext cx="2934742" cy="2862322"/>
          </a:xfrm>
          <a:prstGeom prst="rect">
            <a:avLst/>
          </a:prstGeom>
          <a:noFill/>
        </p:spPr>
        <p:txBody>
          <a:bodyPr wrap="square" rtlCol="0">
            <a:spAutoFit/>
          </a:bodyPr>
          <a:lstStyle/>
          <a:p>
            <a:r>
              <a:rPr lang="en-US" dirty="0" err="1"/>
              <a:t>Mbala-Kingebeni</a:t>
            </a:r>
            <a:r>
              <a:rPr lang="en-US" dirty="0"/>
              <a:t> et al (2019) </a:t>
            </a:r>
            <a:r>
              <a:rPr lang="en-US" b="1" dirty="0"/>
              <a:t>Medical countermeasures during the 2018 Ebola virus disease outbreak in the North Kivu and </a:t>
            </a:r>
            <a:r>
              <a:rPr lang="en-US" b="1" dirty="0" err="1"/>
              <a:t>Ituri</a:t>
            </a:r>
            <a:r>
              <a:rPr lang="en-US" b="1" dirty="0"/>
              <a:t> Provinces of the Democratic Republic of the Congo: a rapid genomic assessment </a:t>
            </a:r>
            <a:r>
              <a:rPr lang="en-US" i="1" dirty="0"/>
              <a:t>The Lancet </a:t>
            </a:r>
            <a:r>
              <a:rPr lang="en-US" dirty="0"/>
              <a:t>19(6) p 648-657</a:t>
            </a:r>
          </a:p>
        </p:txBody>
      </p:sp>
    </p:spTree>
    <p:extLst>
      <p:ext uri="{BB962C8B-B14F-4D97-AF65-F5344CB8AC3E}">
        <p14:creationId xmlns:p14="http://schemas.microsoft.com/office/powerpoint/2010/main" val="25222881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35E4F0-41D1-CB4A-BDED-2066DD999214}"/>
              </a:ext>
            </a:extLst>
          </p:cNvPr>
          <p:cNvPicPr>
            <a:picLocks noChangeAspect="1"/>
          </p:cNvPicPr>
          <p:nvPr/>
        </p:nvPicPr>
        <p:blipFill rotWithShape="1">
          <a:blip r:embed="rId3"/>
          <a:srcRect t="43934"/>
          <a:stretch/>
        </p:blipFill>
        <p:spPr>
          <a:xfrm>
            <a:off x="6646102" y="940862"/>
            <a:ext cx="5211117" cy="4976276"/>
          </a:xfrm>
          <a:prstGeom prst="rect">
            <a:avLst/>
          </a:prstGeom>
        </p:spPr>
      </p:pic>
      <p:pic>
        <p:nvPicPr>
          <p:cNvPr id="8" name="Picture 7">
            <a:extLst>
              <a:ext uri="{FF2B5EF4-FFF2-40B4-BE49-F238E27FC236}">
                <a16:creationId xmlns:a16="http://schemas.microsoft.com/office/drawing/2014/main" id="{3DA03DA4-2827-5846-ACF4-C52FDFBDE0C0}"/>
              </a:ext>
            </a:extLst>
          </p:cNvPr>
          <p:cNvPicPr>
            <a:picLocks noChangeAspect="1"/>
          </p:cNvPicPr>
          <p:nvPr/>
        </p:nvPicPr>
        <p:blipFill>
          <a:blip r:embed="rId4"/>
          <a:stretch>
            <a:fillRect/>
          </a:stretch>
        </p:blipFill>
        <p:spPr>
          <a:xfrm>
            <a:off x="149730" y="1067163"/>
            <a:ext cx="6140550" cy="4590508"/>
          </a:xfrm>
          <a:prstGeom prst="rect">
            <a:avLst/>
          </a:prstGeom>
        </p:spPr>
      </p:pic>
      <p:sp>
        <p:nvSpPr>
          <p:cNvPr id="9" name="TextBox 8">
            <a:extLst>
              <a:ext uri="{FF2B5EF4-FFF2-40B4-BE49-F238E27FC236}">
                <a16:creationId xmlns:a16="http://schemas.microsoft.com/office/drawing/2014/main" id="{9D2FA526-6C33-A345-AD75-E10E6D67ECCA}"/>
              </a:ext>
            </a:extLst>
          </p:cNvPr>
          <p:cNvSpPr txBox="1"/>
          <p:nvPr/>
        </p:nvSpPr>
        <p:spPr>
          <a:xfrm>
            <a:off x="0" y="5956039"/>
            <a:ext cx="8994098" cy="923330"/>
          </a:xfrm>
          <a:prstGeom prst="rect">
            <a:avLst/>
          </a:prstGeom>
          <a:noFill/>
        </p:spPr>
        <p:txBody>
          <a:bodyPr wrap="square" rtlCol="0">
            <a:spAutoFit/>
          </a:bodyPr>
          <a:lstStyle/>
          <a:p>
            <a:r>
              <a:rPr lang="en-US" dirty="0" err="1"/>
              <a:t>Mbala-Kingebeni</a:t>
            </a:r>
            <a:r>
              <a:rPr lang="en-US" dirty="0"/>
              <a:t> et al (2019) </a:t>
            </a:r>
            <a:r>
              <a:rPr lang="en-US" b="1" dirty="0"/>
              <a:t>Medical countermeasures during the 2018 Ebola virus disease outbreak in the North Kivu and </a:t>
            </a:r>
            <a:r>
              <a:rPr lang="en-US" b="1" dirty="0" err="1"/>
              <a:t>Ituri</a:t>
            </a:r>
            <a:r>
              <a:rPr lang="en-US" b="1" dirty="0"/>
              <a:t> Provinces of the Democratic Republic of the Congo: a rapid genomic assessment </a:t>
            </a:r>
            <a:r>
              <a:rPr lang="en-US" i="1" dirty="0"/>
              <a:t>The Lancet </a:t>
            </a:r>
            <a:r>
              <a:rPr lang="en-US" dirty="0"/>
              <a:t>19(6) p 648-657</a:t>
            </a:r>
          </a:p>
        </p:txBody>
      </p:sp>
    </p:spTree>
    <p:extLst>
      <p:ext uri="{BB962C8B-B14F-4D97-AF65-F5344CB8AC3E}">
        <p14:creationId xmlns:p14="http://schemas.microsoft.com/office/powerpoint/2010/main" val="7619792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A61AC-0E4E-F94F-A6CC-F923EB8FE1D7}"/>
              </a:ext>
            </a:extLst>
          </p:cNvPr>
          <p:cNvSpPr>
            <a:spLocks noGrp="1"/>
          </p:cNvSpPr>
          <p:nvPr>
            <p:ph type="title"/>
          </p:nvPr>
        </p:nvSpPr>
        <p:spPr/>
        <p:txBody>
          <a:bodyPr/>
          <a:lstStyle/>
          <a:p>
            <a:r>
              <a:rPr lang="en-US" dirty="0"/>
              <a:t>Animal source</a:t>
            </a:r>
          </a:p>
        </p:txBody>
      </p:sp>
      <p:sp>
        <p:nvSpPr>
          <p:cNvPr id="3" name="Content Placeholder 2">
            <a:extLst>
              <a:ext uri="{FF2B5EF4-FFF2-40B4-BE49-F238E27FC236}">
                <a16:creationId xmlns:a16="http://schemas.microsoft.com/office/drawing/2014/main" id="{137F09F1-17AC-0147-A1F6-96E4E08E6A28}"/>
              </a:ext>
            </a:extLst>
          </p:cNvPr>
          <p:cNvSpPr>
            <a:spLocks noGrp="1"/>
          </p:cNvSpPr>
          <p:nvPr>
            <p:ph idx="1"/>
          </p:nvPr>
        </p:nvSpPr>
        <p:spPr/>
        <p:txBody>
          <a:bodyPr>
            <a:normAutofit/>
          </a:bodyPr>
          <a:lstStyle/>
          <a:p>
            <a:r>
              <a:rPr lang="en-US" sz="2400" dirty="0"/>
              <a:t>What host has it come from? Or is it endemic in humans?</a:t>
            </a:r>
          </a:p>
        </p:txBody>
      </p:sp>
      <p:pic>
        <p:nvPicPr>
          <p:cNvPr id="6" name="Content Placeholder 6">
            <a:extLst>
              <a:ext uri="{FF2B5EF4-FFF2-40B4-BE49-F238E27FC236}">
                <a16:creationId xmlns:a16="http://schemas.microsoft.com/office/drawing/2014/main" id="{282B26C4-3BE6-8C44-968B-02F21C6E729F}"/>
              </a:ext>
            </a:extLst>
          </p:cNvPr>
          <p:cNvPicPr>
            <a:picLocks noChangeAspect="1"/>
          </p:cNvPicPr>
          <p:nvPr/>
        </p:nvPicPr>
        <p:blipFill rotWithShape="1">
          <a:blip r:embed="rId3"/>
          <a:srcRect l="474"/>
          <a:stretch/>
        </p:blipFill>
        <p:spPr>
          <a:xfrm>
            <a:off x="9794789" y="5305193"/>
            <a:ext cx="2397211" cy="1552807"/>
          </a:xfrm>
          <a:prstGeom prst="rect">
            <a:avLst/>
          </a:prstGeom>
        </p:spPr>
      </p:pic>
      <p:sp>
        <p:nvSpPr>
          <p:cNvPr id="7" name="Rounded Rectangle 6">
            <a:extLst>
              <a:ext uri="{FF2B5EF4-FFF2-40B4-BE49-F238E27FC236}">
                <a16:creationId xmlns:a16="http://schemas.microsoft.com/office/drawing/2014/main" id="{88814953-241F-474C-83D9-543C451704BE}"/>
              </a:ext>
            </a:extLst>
          </p:cNvPr>
          <p:cNvSpPr/>
          <p:nvPr/>
        </p:nvSpPr>
        <p:spPr>
          <a:xfrm>
            <a:off x="9886723" y="6213275"/>
            <a:ext cx="558855" cy="3326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60201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27B97E0-6219-E242-8F55-A717DED4E358}"/>
              </a:ext>
            </a:extLst>
          </p:cNvPr>
          <p:cNvPicPr>
            <a:picLocks noChangeAspect="1"/>
          </p:cNvPicPr>
          <p:nvPr/>
        </p:nvPicPr>
        <p:blipFill>
          <a:blip r:embed="rId3"/>
          <a:stretch>
            <a:fillRect/>
          </a:stretch>
        </p:blipFill>
        <p:spPr>
          <a:xfrm>
            <a:off x="1865673" y="10519"/>
            <a:ext cx="8745793" cy="6847481"/>
          </a:xfrm>
          <a:prstGeom prst="rect">
            <a:avLst/>
          </a:prstGeom>
        </p:spPr>
      </p:pic>
      <p:sp>
        <p:nvSpPr>
          <p:cNvPr id="8" name="TextBox 7">
            <a:extLst>
              <a:ext uri="{FF2B5EF4-FFF2-40B4-BE49-F238E27FC236}">
                <a16:creationId xmlns:a16="http://schemas.microsoft.com/office/drawing/2014/main" id="{17B6515A-3F55-324B-90B3-D638BE6126A5}"/>
              </a:ext>
            </a:extLst>
          </p:cNvPr>
          <p:cNvSpPr txBox="1"/>
          <p:nvPr/>
        </p:nvSpPr>
        <p:spPr>
          <a:xfrm>
            <a:off x="0" y="4816156"/>
            <a:ext cx="2008241" cy="2031325"/>
          </a:xfrm>
          <a:prstGeom prst="rect">
            <a:avLst/>
          </a:prstGeom>
          <a:noFill/>
        </p:spPr>
        <p:txBody>
          <a:bodyPr wrap="square" rtlCol="0">
            <a:spAutoFit/>
          </a:bodyPr>
          <a:lstStyle/>
          <a:p>
            <a:r>
              <a:rPr lang="en-US" dirty="0"/>
              <a:t>Sharp and Hahn (2011) </a:t>
            </a:r>
            <a:r>
              <a:rPr lang="en-US" b="1" dirty="0"/>
              <a:t>Origins of HIV and the AIDS pandemic </a:t>
            </a:r>
            <a:r>
              <a:rPr lang="en-US" i="1" dirty="0"/>
              <a:t>Cold Spring </a:t>
            </a:r>
            <a:r>
              <a:rPr lang="en-US" i="1" dirty="0" err="1"/>
              <a:t>Harbour</a:t>
            </a:r>
            <a:r>
              <a:rPr lang="en-US" i="1" dirty="0"/>
              <a:t> Perspectives in Medicine </a:t>
            </a:r>
            <a:r>
              <a:rPr lang="en-US" dirty="0"/>
              <a:t>1(1)  </a:t>
            </a:r>
          </a:p>
        </p:txBody>
      </p:sp>
    </p:spTree>
    <p:extLst>
      <p:ext uri="{BB962C8B-B14F-4D97-AF65-F5344CB8AC3E}">
        <p14:creationId xmlns:p14="http://schemas.microsoft.com/office/powerpoint/2010/main" val="1388670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ECE8E-4842-4F45-8EB9-2B3D200A4E9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A5CB1FC-3894-D440-94F7-2B76A565F1FE}"/>
              </a:ext>
            </a:extLst>
          </p:cNvPr>
          <p:cNvSpPr>
            <a:spLocks noGrp="1"/>
          </p:cNvSpPr>
          <p:nvPr>
            <p:ph idx="1"/>
          </p:nvPr>
        </p:nvSpPr>
        <p:spPr/>
        <p:txBody>
          <a:bodyPr/>
          <a:lstStyle/>
          <a:p>
            <a:endParaRPr lang="en-US"/>
          </a:p>
        </p:txBody>
      </p:sp>
      <p:pic>
        <p:nvPicPr>
          <p:cNvPr id="6" name="Content Placeholder 6">
            <a:extLst>
              <a:ext uri="{FF2B5EF4-FFF2-40B4-BE49-F238E27FC236}">
                <a16:creationId xmlns:a16="http://schemas.microsoft.com/office/drawing/2014/main" id="{900A89FB-D40A-8D45-83C7-369F6F07A03E}"/>
              </a:ext>
            </a:extLst>
          </p:cNvPr>
          <p:cNvPicPr>
            <a:picLocks noChangeAspect="1"/>
          </p:cNvPicPr>
          <p:nvPr/>
        </p:nvPicPr>
        <p:blipFill rotWithShape="1">
          <a:blip r:embed="rId2"/>
          <a:srcRect l="474"/>
          <a:stretch/>
        </p:blipFill>
        <p:spPr>
          <a:xfrm>
            <a:off x="864973" y="0"/>
            <a:ext cx="10462054" cy="6776855"/>
          </a:xfrm>
          <a:prstGeom prst="rect">
            <a:avLst/>
          </a:prstGeom>
        </p:spPr>
      </p:pic>
      <p:sp>
        <p:nvSpPr>
          <p:cNvPr id="8" name="Frame 7">
            <a:extLst>
              <a:ext uri="{FF2B5EF4-FFF2-40B4-BE49-F238E27FC236}">
                <a16:creationId xmlns:a16="http://schemas.microsoft.com/office/drawing/2014/main" id="{49E285AD-0618-034A-9835-11FA9B4743A8}"/>
              </a:ext>
            </a:extLst>
          </p:cNvPr>
          <p:cNvSpPr/>
          <p:nvPr/>
        </p:nvSpPr>
        <p:spPr>
          <a:xfrm>
            <a:off x="1547632" y="428258"/>
            <a:ext cx="3716346" cy="237260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31897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6EF59-60FE-4E44-BC1D-0BD1A7AFAD42}"/>
              </a:ext>
            </a:extLst>
          </p:cNvPr>
          <p:cNvSpPr>
            <a:spLocks noGrp="1"/>
          </p:cNvSpPr>
          <p:nvPr>
            <p:ph type="title"/>
          </p:nvPr>
        </p:nvSpPr>
        <p:spPr/>
        <p:txBody>
          <a:bodyPr/>
          <a:lstStyle/>
          <a:p>
            <a:r>
              <a:rPr lang="en-US" dirty="0"/>
              <a:t>Key outbreak parameters</a:t>
            </a:r>
          </a:p>
        </p:txBody>
      </p:sp>
      <p:sp>
        <p:nvSpPr>
          <p:cNvPr id="3" name="Content Placeholder 2">
            <a:extLst>
              <a:ext uri="{FF2B5EF4-FFF2-40B4-BE49-F238E27FC236}">
                <a16:creationId xmlns:a16="http://schemas.microsoft.com/office/drawing/2014/main" id="{3822BDF0-3372-AD46-975D-639F2D531965}"/>
              </a:ext>
            </a:extLst>
          </p:cNvPr>
          <p:cNvSpPr>
            <a:spLocks noGrp="1"/>
          </p:cNvSpPr>
          <p:nvPr>
            <p:ph idx="1"/>
          </p:nvPr>
        </p:nvSpPr>
        <p:spPr/>
        <p:txBody>
          <a:bodyPr>
            <a:normAutofit/>
          </a:bodyPr>
          <a:lstStyle/>
          <a:p>
            <a:r>
              <a:rPr lang="en-US" sz="2400" dirty="0"/>
              <a:t>Growth – is the pathogen population growing or shrinking?</a:t>
            </a:r>
          </a:p>
          <a:p>
            <a:r>
              <a:rPr lang="en-US" sz="2400" dirty="0"/>
              <a:t>Effective population size</a:t>
            </a:r>
          </a:p>
        </p:txBody>
      </p:sp>
      <p:pic>
        <p:nvPicPr>
          <p:cNvPr id="6" name="Content Placeholder 6">
            <a:extLst>
              <a:ext uri="{FF2B5EF4-FFF2-40B4-BE49-F238E27FC236}">
                <a16:creationId xmlns:a16="http://schemas.microsoft.com/office/drawing/2014/main" id="{B8E6DCFD-DA65-3340-B7D7-EA90A45B2966}"/>
              </a:ext>
            </a:extLst>
          </p:cNvPr>
          <p:cNvPicPr>
            <a:picLocks noChangeAspect="1"/>
          </p:cNvPicPr>
          <p:nvPr/>
        </p:nvPicPr>
        <p:blipFill rotWithShape="1">
          <a:blip r:embed="rId3"/>
          <a:srcRect l="474"/>
          <a:stretch/>
        </p:blipFill>
        <p:spPr>
          <a:xfrm>
            <a:off x="9794789" y="5305193"/>
            <a:ext cx="2397211" cy="1552807"/>
          </a:xfrm>
          <a:prstGeom prst="rect">
            <a:avLst/>
          </a:prstGeom>
        </p:spPr>
      </p:pic>
      <p:sp>
        <p:nvSpPr>
          <p:cNvPr id="7" name="Rounded Rectangle 6">
            <a:extLst>
              <a:ext uri="{FF2B5EF4-FFF2-40B4-BE49-F238E27FC236}">
                <a16:creationId xmlns:a16="http://schemas.microsoft.com/office/drawing/2014/main" id="{00FFFF25-879D-734B-AEDB-90266BE6B6C5}"/>
              </a:ext>
            </a:extLst>
          </p:cNvPr>
          <p:cNvSpPr/>
          <p:nvPr/>
        </p:nvSpPr>
        <p:spPr>
          <a:xfrm>
            <a:off x="9960864" y="5407366"/>
            <a:ext cx="913082" cy="50740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22314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D9F72FF-F70A-F948-B4B2-A983EB9720C3}"/>
              </a:ext>
            </a:extLst>
          </p:cNvPr>
          <p:cNvPicPr>
            <a:picLocks noChangeAspect="1"/>
          </p:cNvPicPr>
          <p:nvPr/>
        </p:nvPicPr>
        <p:blipFill>
          <a:blip r:embed="rId3"/>
          <a:stretch>
            <a:fillRect/>
          </a:stretch>
        </p:blipFill>
        <p:spPr>
          <a:xfrm>
            <a:off x="3745083" y="10873"/>
            <a:ext cx="4694379" cy="6847127"/>
          </a:xfrm>
          <a:prstGeom prst="rect">
            <a:avLst/>
          </a:prstGeom>
        </p:spPr>
      </p:pic>
      <p:sp>
        <p:nvSpPr>
          <p:cNvPr id="11" name="TextBox 10">
            <a:extLst>
              <a:ext uri="{FF2B5EF4-FFF2-40B4-BE49-F238E27FC236}">
                <a16:creationId xmlns:a16="http://schemas.microsoft.com/office/drawing/2014/main" id="{8014C0BD-BB13-4C44-A8DD-6621D622AA9D}"/>
              </a:ext>
            </a:extLst>
          </p:cNvPr>
          <p:cNvSpPr txBox="1"/>
          <p:nvPr/>
        </p:nvSpPr>
        <p:spPr>
          <a:xfrm>
            <a:off x="0" y="6211669"/>
            <a:ext cx="2728210" cy="646331"/>
          </a:xfrm>
          <a:prstGeom prst="rect">
            <a:avLst/>
          </a:prstGeom>
          <a:noFill/>
        </p:spPr>
        <p:txBody>
          <a:bodyPr wrap="square" rtlCol="0">
            <a:spAutoFit/>
          </a:bodyPr>
          <a:lstStyle/>
          <a:p>
            <a:r>
              <a:rPr lang="en-US" dirty="0"/>
              <a:t>Courtesy of Andrew </a:t>
            </a:r>
            <a:r>
              <a:rPr lang="en-US" dirty="0" err="1"/>
              <a:t>Rambaut</a:t>
            </a:r>
            <a:endParaRPr lang="en-US" dirty="0"/>
          </a:p>
        </p:txBody>
      </p:sp>
    </p:spTree>
    <p:extLst>
      <p:ext uri="{BB962C8B-B14F-4D97-AF65-F5344CB8AC3E}">
        <p14:creationId xmlns:p14="http://schemas.microsoft.com/office/powerpoint/2010/main" val="38504852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394E5-73C4-7E42-92B7-BF79E7383281}"/>
              </a:ext>
            </a:extLst>
          </p:cNvPr>
          <p:cNvSpPr>
            <a:spLocks noGrp="1"/>
          </p:cNvSpPr>
          <p:nvPr>
            <p:ph type="title"/>
          </p:nvPr>
        </p:nvSpPr>
        <p:spPr/>
        <p:txBody>
          <a:bodyPr/>
          <a:lstStyle/>
          <a:p>
            <a:r>
              <a:rPr lang="en-US" dirty="0"/>
              <a:t>Effective population size</a:t>
            </a:r>
          </a:p>
        </p:txBody>
      </p:sp>
      <p:sp>
        <p:nvSpPr>
          <p:cNvPr id="3" name="Content Placeholder 2">
            <a:extLst>
              <a:ext uri="{FF2B5EF4-FFF2-40B4-BE49-F238E27FC236}">
                <a16:creationId xmlns:a16="http://schemas.microsoft.com/office/drawing/2014/main" id="{EB80B46C-1CA4-A24F-80CF-FBA873AE3CD0}"/>
              </a:ext>
            </a:extLst>
          </p:cNvPr>
          <p:cNvSpPr>
            <a:spLocks noGrp="1"/>
          </p:cNvSpPr>
          <p:nvPr>
            <p:ph idx="1"/>
          </p:nvPr>
        </p:nvSpPr>
        <p:spPr/>
        <p:txBody>
          <a:bodyPr/>
          <a:lstStyle/>
          <a:p>
            <a:r>
              <a:rPr lang="en-US" sz="2400" dirty="0"/>
              <a:t>Measure of population size based on genetic diversity</a:t>
            </a:r>
          </a:p>
          <a:p>
            <a:r>
              <a:rPr lang="en-US" sz="2400" dirty="0"/>
              <a:t>It won’t give you absolute numbers, and should not be used as such</a:t>
            </a:r>
          </a:p>
          <a:p>
            <a:r>
              <a:rPr lang="en-US" sz="2400" dirty="0"/>
              <a:t>Difficult conceptually, but we can use it as a tool to examine patterns of population growth and decline</a:t>
            </a:r>
            <a:endParaRPr lang="en-US" dirty="0"/>
          </a:p>
        </p:txBody>
      </p:sp>
    </p:spTree>
    <p:extLst>
      <p:ext uri="{BB962C8B-B14F-4D97-AF65-F5344CB8AC3E}">
        <p14:creationId xmlns:p14="http://schemas.microsoft.com/office/powerpoint/2010/main" val="141856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126D589-9C7C-46F0-9A1B-04787A13EC16}"/>
              </a:ext>
            </a:extLst>
          </p:cNvPr>
          <p:cNvSpPr txBox="1"/>
          <p:nvPr/>
        </p:nvSpPr>
        <p:spPr>
          <a:xfrm>
            <a:off x="0" y="2984383"/>
            <a:ext cx="12192000" cy="2185214"/>
          </a:xfrm>
          <a:prstGeom prst="rect">
            <a:avLst/>
          </a:prstGeom>
          <a:noFill/>
        </p:spPr>
        <p:txBody>
          <a:bodyPr wrap="square">
            <a:spAutoFit/>
          </a:bodyPr>
          <a:lstStyle/>
          <a:p>
            <a:pPr algn="l" rtl="0">
              <a:spcBef>
                <a:spcPts val="0"/>
              </a:spcBef>
              <a:spcAft>
                <a:spcPts val="0"/>
              </a:spcAft>
            </a:pPr>
            <a:r>
              <a:rPr lang="en-GB" sz="3200" b="0" i="0" u="none" strike="noStrike" dirty="0" err="1">
                <a:solidFill>
                  <a:srgbClr val="24292F"/>
                </a:solidFill>
                <a:effectLst/>
                <a:latin typeface="Consolas" panose="020B0609020204030204" pitchFamily="49" charset="0"/>
              </a:rPr>
              <a:t>treetime</a:t>
            </a:r>
            <a:r>
              <a:rPr lang="en-GB" sz="3200" b="0" i="0" u="none" strike="noStrike" dirty="0">
                <a:solidFill>
                  <a:srgbClr val="24292F"/>
                </a:solidFill>
                <a:effectLst/>
                <a:latin typeface="Consolas" panose="020B0609020204030204" pitchFamily="49" charset="0"/>
              </a:rPr>
              <a:t> --sequence-length &lt;</a:t>
            </a:r>
            <a:r>
              <a:rPr lang="en-GB" sz="3200" b="0" i="0" u="none" strike="noStrike" dirty="0" err="1">
                <a:solidFill>
                  <a:srgbClr val="24292F"/>
                </a:solidFill>
                <a:effectLst/>
                <a:latin typeface="Consolas" panose="020B0609020204030204" pitchFamily="49" charset="0"/>
              </a:rPr>
              <a:t>length_of_alignment</a:t>
            </a:r>
            <a:r>
              <a:rPr lang="en-GB" sz="3200" b="0" i="0" u="none" strike="noStrike" dirty="0">
                <a:solidFill>
                  <a:srgbClr val="24292F"/>
                </a:solidFill>
                <a:effectLst/>
                <a:latin typeface="Consolas" panose="020B0609020204030204" pitchFamily="49" charset="0"/>
              </a:rPr>
              <a:t>&gt; --tree &lt;</a:t>
            </a:r>
            <a:r>
              <a:rPr lang="en-GB" sz="3200" b="0" i="0" u="none" strike="noStrike" dirty="0" err="1">
                <a:solidFill>
                  <a:srgbClr val="24292F"/>
                </a:solidFill>
                <a:effectLst/>
                <a:latin typeface="Consolas" panose="020B0609020204030204" pitchFamily="49" charset="0"/>
              </a:rPr>
              <a:t>input.nwk</a:t>
            </a:r>
            <a:r>
              <a:rPr lang="en-GB" sz="3200" b="0" i="0" u="none" strike="noStrike" dirty="0">
                <a:solidFill>
                  <a:srgbClr val="24292F"/>
                </a:solidFill>
                <a:effectLst/>
                <a:latin typeface="Consolas" panose="020B0609020204030204" pitchFamily="49" charset="0"/>
              </a:rPr>
              <a:t>&gt; --dates &lt;</a:t>
            </a:r>
            <a:r>
              <a:rPr lang="en-GB" sz="3200" b="0" i="0" u="none" strike="noStrike" dirty="0" err="1">
                <a:solidFill>
                  <a:srgbClr val="24292F"/>
                </a:solidFill>
                <a:effectLst/>
                <a:latin typeface="Consolas" panose="020B0609020204030204" pitchFamily="49" charset="0"/>
              </a:rPr>
              <a:t>dates.csv</a:t>
            </a:r>
            <a:r>
              <a:rPr lang="en-GB" sz="3200" b="0" i="0" u="none" strike="noStrike" dirty="0">
                <a:solidFill>
                  <a:srgbClr val="24292F"/>
                </a:solidFill>
                <a:effectLst/>
                <a:latin typeface="Consolas" panose="020B0609020204030204" pitchFamily="49" charset="0"/>
              </a:rPr>
              <a:t>&gt; --keep-root </a:t>
            </a:r>
          </a:p>
          <a:p>
            <a:pPr algn="l" rtl="0">
              <a:spcBef>
                <a:spcPts val="0"/>
              </a:spcBef>
              <a:spcAft>
                <a:spcPts val="0"/>
              </a:spcAft>
            </a:pPr>
            <a:endParaRPr lang="en-GB" sz="3600" dirty="0">
              <a:solidFill>
                <a:srgbClr val="24292F"/>
              </a:solidFill>
              <a:latin typeface="Consolas" panose="020B0609020204030204" pitchFamily="49" charset="0"/>
            </a:endParaRPr>
          </a:p>
          <a:p>
            <a:pPr algn="l" rtl="0">
              <a:spcBef>
                <a:spcPts val="0"/>
              </a:spcBef>
              <a:spcAft>
                <a:spcPts val="0"/>
              </a:spcAft>
            </a:pPr>
            <a:r>
              <a:rPr lang="en-GB" sz="3600" b="0" i="0" u="none" strike="noStrike" dirty="0">
                <a:solidFill>
                  <a:srgbClr val="000000"/>
                </a:solidFill>
                <a:effectLst/>
                <a:latin typeface="Arial" panose="020B0604020202020204" pitchFamily="34" charset="0"/>
              </a:rPr>
              <a:t>“name”, “accession” or “strain” and one should be “date”.</a:t>
            </a:r>
            <a:endParaRPr lang="en-GB" sz="3600" b="0" i="0" u="none" strike="noStrike" dirty="0">
              <a:solidFill>
                <a:srgbClr val="000000"/>
              </a:solidFill>
              <a:effectLst/>
            </a:endParaRPr>
          </a:p>
        </p:txBody>
      </p:sp>
      <p:sp>
        <p:nvSpPr>
          <p:cNvPr id="7" name="TextBox 6">
            <a:extLst>
              <a:ext uri="{FF2B5EF4-FFF2-40B4-BE49-F238E27FC236}">
                <a16:creationId xmlns:a16="http://schemas.microsoft.com/office/drawing/2014/main" id="{4D4B156E-0387-4C83-6E44-A0932A1D1F76}"/>
              </a:ext>
            </a:extLst>
          </p:cNvPr>
          <p:cNvSpPr txBox="1"/>
          <p:nvPr/>
        </p:nvSpPr>
        <p:spPr>
          <a:xfrm>
            <a:off x="155642" y="5385297"/>
            <a:ext cx="12192000" cy="1200329"/>
          </a:xfrm>
          <a:prstGeom prst="rect">
            <a:avLst/>
          </a:prstGeom>
          <a:noFill/>
        </p:spPr>
        <p:txBody>
          <a:bodyPr wrap="square">
            <a:spAutoFit/>
          </a:bodyPr>
          <a:lstStyle/>
          <a:p>
            <a:pPr algn="l" rtl="0" fontAlgn="base">
              <a:spcBef>
                <a:spcPts val="0"/>
              </a:spcBef>
              <a:spcAft>
                <a:spcPts val="0"/>
              </a:spcAft>
            </a:pPr>
            <a:r>
              <a:rPr lang="en-GB" sz="3600" b="0" i="0" u="none" strike="noStrike" dirty="0" err="1">
                <a:solidFill>
                  <a:srgbClr val="121212"/>
                </a:solidFill>
                <a:effectLst/>
                <a:latin typeface="Consolas" panose="020B0609020204030204" pitchFamily="49" charset="0"/>
              </a:rPr>
              <a:t>gotree</a:t>
            </a:r>
            <a:r>
              <a:rPr lang="en-GB" sz="3600" b="0" i="0" u="none" strike="noStrike" dirty="0">
                <a:solidFill>
                  <a:srgbClr val="121212"/>
                </a:solidFill>
                <a:effectLst/>
                <a:latin typeface="Consolas" panose="020B0609020204030204" pitchFamily="49" charset="0"/>
              </a:rPr>
              <a:t> compare trees --</a:t>
            </a:r>
            <a:r>
              <a:rPr lang="en-GB" sz="3600" b="0" i="0" u="none" strike="noStrike" dirty="0" err="1">
                <a:solidFill>
                  <a:srgbClr val="121212"/>
                </a:solidFill>
                <a:effectLst/>
                <a:latin typeface="Consolas" panose="020B0609020204030204" pitchFamily="49" charset="0"/>
              </a:rPr>
              <a:t>reftree</a:t>
            </a:r>
            <a:r>
              <a:rPr lang="en-GB" sz="3600" b="0" i="0" u="none" strike="noStrike" dirty="0">
                <a:solidFill>
                  <a:srgbClr val="121212"/>
                </a:solidFill>
                <a:effectLst/>
                <a:latin typeface="Consolas" panose="020B0609020204030204" pitchFamily="49" charset="0"/>
              </a:rPr>
              <a:t> &lt;</a:t>
            </a:r>
            <a:r>
              <a:rPr lang="en-GB" sz="3600" b="0" i="0" u="none" strike="noStrike" dirty="0" err="1">
                <a:solidFill>
                  <a:srgbClr val="121212"/>
                </a:solidFill>
                <a:effectLst/>
                <a:latin typeface="Consolas" panose="020B0609020204030204" pitchFamily="49" charset="0"/>
              </a:rPr>
              <a:t>ml_tree.nwk</a:t>
            </a:r>
            <a:r>
              <a:rPr lang="en-GB" sz="3600" b="0" i="0" u="none" strike="noStrike" dirty="0">
                <a:solidFill>
                  <a:srgbClr val="121212"/>
                </a:solidFill>
                <a:effectLst/>
                <a:latin typeface="Consolas" panose="020B0609020204030204" pitchFamily="49" charset="0"/>
              </a:rPr>
              <a:t>&gt; -c  &lt;</a:t>
            </a:r>
            <a:r>
              <a:rPr lang="en-GB" sz="3600" b="0" i="0" u="none" strike="noStrike" dirty="0" err="1">
                <a:solidFill>
                  <a:srgbClr val="121212"/>
                </a:solidFill>
                <a:effectLst/>
                <a:latin typeface="Consolas" panose="020B0609020204030204" pitchFamily="49" charset="0"/>
              </a:rPr>
              <a:t>timetree.nwk</a:t>
            </a:r>
            <a:r>
              <a:rPr lang="en-GB" sz="3600" b="0" i="0" u="none" strike="noStrike" dirty="0">
                <a:solidFill>
                  <a:srgbClr val="121212"/>
                </a:solidFill>
                <a:effectLst/>
                <a:latin typeface="Consolas" panose="020B0609020204030204" pitchFamily="49" charset="0"/>
              </a:rPr>
              <a:t>&gt;</a:t>
            </a:r>
            <a:endParaRPr lang="en-GB" sz="3600" b="0" i="0" u="none" strike="noStrike" dirty="0">
              <a:solidFill>
                <a:srgbClr val="000000"/>
              </a:solidFill>
              <a:effectLst/>
              <a:latin typeface="Arial" panose="020B0604020202020204" pitchFamily="34" charset="0"/>
            </a:endParaRPr>
          </a:p>
        </p:txBody>
      </p:sp>
      <p:sp>
        <p:nvSpPr>
          <p:cNvPr id="9" name="TextBox 8">
            <a:extLst>
              <a:ext uri="{FF2B5EF4-FFF2-40B4-BE49-F238E27FC236}">
                <a16:creationId xmlns:a16="http://schemas.microsoft.com/office/drawing/2014/main" id="{E88886AF-0B77-437B-D334-2424802EEF46}"/>
              </a:ext>
            </a:extLst>
          </p:cNvPr>
          <p:cNvSpPr txBox="1"/>
          <p:nvPr/>
        </p:nvSpPr>
        <p:spPr>
          <a:xfrm>
            <a:off x="1" y="272374"/>
            <a:ext cx="11906654" cy="2677656"/>
          </a:xfrm>
          <a:prstGeom prst="rect">
            <a:avLst/>
          </a:prstGeom>
          <a:noFill/>
        </p:spPr>
        <p:txBody>
          <a:bodyPr wrap="square">
            <a:spAutoFit/>
          </a:bodyPr>
          <a:lstStyle/>
          <a:p>
            <a:pPr algn="l" rtl="0" fontAlgn="base">
              <a:spcBef>
                <a:spcPts val="0"/>
              </a:spcBef>
              <a:spcAft>
                <a:spcPts val="1600"/>
              </a:spcAft>
            </a:pPr>
            <a:r>
              <a:rPr lang="en-GB" sz="3200" b="1" i="0" u="none" strike="noStrike" dirty="0">
                <a:effectLst/>
                <a:latin typeface="Poppins" pitchFamily="2" charset="77"/>
                <a:cs typeface="Poppins" pitchFamily="2" charset="77"/>
              </a:rPr>
              <a:t>How to roughly scale the ML tree in time </a:t>
            </a:r>
          </a:p>
          <a:p>
            <a:pPr algn="l" rtl="0" fontAlgn="base">
              <a:spcBef>
                <a:spcPts val="0"/>
              </a:spcBef>
              <a:spcAft>
                <a:spcPts val="1600"/>
              </a:spcAft>
            </a:pPr>
            <a:r>
              <a:rPr lang="en-GB" sz="3200" b="0" i="0" u="none" strike="noStrike" dirty="0">
                <a:effectLst/>
                <a:latin typeface="Poppins" pitchFamily="2" charset="77"/>
                <a:cs typeface="Poppins" pitchFamily="2" charset="77"/>
              </a:rPr>
              <a:t>Software: </a:t>
            </a:r>
            <a:r>
              <a:rPr lang="en-GB" sz="3200" b="0" i="0" u="none" strike="noStrike" dirty="0" err="1">
                <a:effectLst/>
                <a:latin typeface="Poppins" pitchFamily="2" charset="77"/>
                <a:cs typeface="Poppins" pitchFamily="2" charset="77"/>
              </a:rPr>
              <a:t>Treetime</a:t>
            </a:r>
            <a:endParaRPr lang="en-GB" sz="3200" b="0" i="0" u="none" strike="noStrike" dirty="0">
              <a:effectLst/>
              <a:latin typeface="Poppins" pitchFamily="2" charset="77"/>
              <a:cs typeface="Poppins" pitchFamily="2" charset="77"/>
            </a:endParaRPr>
          </a:p>
          <a:p>
            <a:pPr fontAlgn="base">
              <a:spcAft>
                <a:spcPts val="1600"/>
              </a:spcAft>
            </a:pPr>
            <a:r>
              <a:rPr lang="en-GB" sz="3200" dirty="0" err="1">
                <a:solidFill>
                  <a:srgbClr val="000000"/>
                </a:solidFill>
                <a:effectLst/>
                <a:latin typeface="Menlo" panose="020B0609030804020204" pitchFamily="49" charset="0"/>
              </a:rPr>
              <a:t>conda</a:t>
            </a:r>
            <a:r>
              <a:rPr lang="en-GB" sz="3200" dirty="0">
                <a:solidFill>
                  <a:srgbClr val="000000"/>
                </a:solidFill>
                <a:effectLst/>
                <a:latin typeface="Menlo" panose="020B0609030804020204" pitchFamily="49" charset="0"/>
              </a:rPr>
              <a:t> install -c </a:t>
            </a:r>
            <a:r>
              <a:rPr lang="en-GB" sz="3200" dirty="0" err="1">
                <a:solidFill>
                  <a:srgbClr val="000000"/>
                </a:solidFill>
                <a:effectLst/>
                <a:latin typeface="Menlo" panose="020B0609030804020204" pitchFamily="49" charset="0"/>
              </a:rPr>
              <a:t>bioconda</a:t>
            </a:r>
            <a:r>
              <a:rPr lang="en-GB" sz="3200" dirty="0">
                <a:solidFill>
                  <a:srgbClr val="000000"/>
                </a:solidFill>
                <a:effectLst/>
                <a:latin typeface="Menlo" panose="020B0609030804020204" pitchFamily="49" charset="0"/>
              </a:rPr>
              <a:t> </a:t>
            </a:r>
            <a:r>
              <a:rPr lang="en-GB" sz="3200" dirty="0" err="1">
                <a:solidFill>
                  <a:srgbClr val="000000"/>
                </a:solidFill>
                <a:effectLst/>
                <a:latin typeface="Menlo" panose="020B0609030804020204" pitchFamily="49" charset="0"/>
              </a:rPr>
              <a:t>treetime</a:t>
            </a:r>
            <a:endParaRPr lang="en-GB" sz="3200" dirty="0">
              <a:solidFill>
                <a:srgbClr val="000000"/>
              </a:solidFill>
              <a:effectLst/>
              <a:latin typeface="Menlo" panose="020B0609030804020204" pitchFamily="49" charset="0"/>
            </a:endParaRPr>
          </a:p>
          <a:p>
            <a:pPr algn="l" rtl="0" fontAlgn="base">
              <a:spcBef>
                <a:spcPts val="0"/>
              </a:spcBef>
              <a:spcAft>
                <a:spcPts val="1600"/>
              </a:spcAft>
            </a:pPr>
            <a:endParaRPr lang="en-GB" sz="3200" b="0" i="0" u="none" strike="noStrike" dirty="0">
              <a:effectLst/>
              <a:latin typeface="Poppins" pitchFamily="2" charset="77"/>
              <a:cs typeface="Poppins" pitchFamily="2" charset="77"/>
            </a:endParaRPr>
          </a:p>
        </p:txBody>
      </p:sp>
    </p:spTree>
    <p:extLst>
      <p:ext uri="{BB962C8B-B14F-4D97-AF65-F5344CB8AC3E}">
        <p14:creationId xmlns:p14="http://schemas.microsoft.com/office/powerpoint/2010/main" val="4566793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4D403-BB45-B24D-B0E4-6B8A57575AAC}"/>
              </a:ext>
            </a:extLst>
          </p:cNvPr>
          <p:cNvSpPr>
            <a:spLocks noGrp="1"/>
          </p:cNvSpPr>
          <p:nvPr>
            <p:ph type="title"/>
          </p:nvPr>
        </p:nvSpPr>
        <p:spPr>
          <a:xfrm>
            <a:off x="771524" y="18255"/>
            <a:ext cx="10515600" cy="1325563"/>
          </a:xfrm>
        </p:spPr>
        <p:txBody>
          <a:bodyPr/>
          <a:lstStyle/>
          <a:p>
            <a:r>
              <a:rPr lang="en-US" dirty="0"/>
              <a:t>(brief) Ne description plus </a:t>
            </a:r>
            <a:r>
              <a:rPr lang="en-US" dirty="0" err="1"/>
              <a:t>skygrid</a:t>
            </a:r>
            <a:endParaRPr lang="en-US" dirty="0"/>
          </a:p>
        </p:txBody>
      </p:sp>
      <p:sp>
        <p:nvSpPr>
          <p:cNvPr id="3" name="Content Placeholder 2">
            <a:extLst>
              <a:ext uri="{FF2B5EF4-FFF2-40B4-BE49-F238E27FC236}">
                <a16:creationId xmlns:a16="http://schemas.microsoft.com/office/drawing/2014/main" id="{D2CE9D08-6B8A-044E-A118-B0BF5253D0B1}"/>
              </a:ext>
            </a:extLst>
          </p:cNvPr>
          <p:cNvSpPr>
            <a:spLocks noGrp="1"/>
          </p:cNvSpPr>
          <p:nvPr>
            <p:ph idx="1"/>
          </p:nvPr>
        </p:nvSpPr>
        <p:spPr>
          <a:xfrm>
            <a:off x="771524" y="1253331"/>
            <a:ext cx="10515600" cy="4351338"/>
          </a:xfrm>
        </p:spPr>
        <p:txBody>
          <a:bodyPr/>
          <a:lstStyle/>
          <a:p>
            <a:r>
              <a:rPr lang="en-US" dirty="0" err="1"/>
              <a:t>Skygrid</a:t>
            </a:r>
            <a:r>
              <a:rPr lang="en-US" dirty="0"/>
              <a:t> of west Africa mapped on top of cases</a:t>
            </a:r>
          </a:p>
        </p:txBody>
      </p:sp>
      <p:pic>
        <p:nvPicPr>
          <p:cNvPr id="4" name="Picture 3">
            <a:extLst>
              <a:ext uri="{FF2B5EF4-FFF2-40B4-BE49-F238E27FC236}">
                <a16:creationId xmlns:a16="http://schemas.microsoft.com/office/drawing/2014/main" id="{C100B5CA-C9D8-D84C-A3B2-8CC72DAA73A0}"/>
              </a:ext>
            </a:extLst>
          </p:cNvPr>
          <p:cNvPicPr>
            <a:picLocks noChangeAspect="1"/>
          </p:cNvPicPr>
          <p:nvPr/>
        </p:nvPicPr>
        <p:blipFill rotWithShape="1">
          <a:blip r:embed="rId3"/>
          <a:srcRect t="3225"/>
          <a:stretch/>
        </p:blipFill>
        <p:spPr>
          <a:xfrm>
            <a:off x="4027251" y="1951274"/>
            <a:ext cx="5972783" cy="4766969"/>
          </a:xfrm>
          <a:prstGeom prst="rect">
            <a:avLst/>
          </a:prstGeom>
        </p:spPr>
      </p:pic>
      <p:sp>
        <p:nvSpPr>
          <p:cNvPr id="5" name="TextBox 4">
            <a:extLst>
              <a:ext uri="{FF2B5EF4-FFF2-40B4-BE49-F238E27FC236}">
                <a16:creationId xmlns:a16="http://schemas.microsoft.com/office/drawing/2014/main" id="{DD998B42-2CEB-C043-B2F6-D0A671120B4D}"/>
              </a:ext>
            </a:extLst>
          </p:cNvPr>
          <p:cNvSpPr txBox="1"/>
          <p:nvPr/>
        </p:nvSpPr>
        <p:spPr>
          <a:xfrm>
            <a:off x="0" y="6211669"/>
            <a:ext cx="1543048" cy="369332"/>
          </a:xfrm>
          <a:prstGeom prst="rect">
            <a:avLst/>
          </a:prstGeom>
          <a:noFill/>
        </p:spPr>
        <p:txBody>
          <a:bodyPr wrap="square" rtlCol="0">
            <a:spAutoFit/>
          </a:bodyPr>
          <a:lstStyle/>
          <a:p>
            <a:r>
              <a:rPr lang="en-US" dirty="0"/>
              <a:t>Verity Hill</a:t>
            </a:r>
          </a:p>
        </p:txBody>
      </p:sp>
    </p:spTree>
    <p:extLst>
      <p:ext uri="{BB962C8B-B14F-4D97-AF65-F5344CB8AC3E}">
        <p14:creationId xmlns:p14="http://schemas.microsoft.com/office/powerpoint/2010/main" val="3621559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E7BF1-1AE9-9F47-A496-0338FED5962A}"/>
              </a:ext>
            </a:extLst>
          </p:cNvPr>
          <p:cNvSpPr>
            <a:spLocks noGrp="1"/>
          </p:cNvSpPr>
          <p:nvPr>
            <p:ph type="title"/>
          </p:nvPr>
        </p:nvSpPr>
        <p:spPr/>
        <p:txBody>
          <a:bodyPr/>
          <a:lstStyle/>
          <a:p>
            <a:r>
              <a:rPr lang="en-US" dirty="0"/>
              <a:t>Biological information about the strain: E. coli in Germany</a:t>
            </a:r>
          </a:p>
        </p:txBody>
      </p:sp>
      <p:sp>
        <p:nvSpPr>
          <p:cNvPr id="3" name="Content Placeholder 2">
            <a:extLst>
              <a:ext uri="{FF2B5EF4-FFF2-40B4-BE49-F238E27FC236}">
                <a16:creationId xmlns:a16="http://schemas.microsoft.com/office/drawing/2014/main" id="{ED7A0B89-6621-444A-8CC2-8C3586BB3AAE}"/>
              </a:ext>
            </a:extLst>
          </p:cNvPr>
          <p:cNvSpPr>
            <a:spLocks noGrp="1"/>
          </p:cNvSpPr>
          <p:nvPr>
            <p:ph idx="1"/>
          </p:nvPr>
        </p:nvSpPr>
        <p:spPr>
          <a:xfrm>
            <a:off x="2231136" y="2646282"/>
            <a:ext cx="7729728" cy="3462953"/>
          </a:xfrm>
        </p:spPr>
        <p:txBody>
          <a:bodyPr>
            <a:normAutofit fontScale="85000" lnSpcReduction="20000"/>
          </a:bodyPr>
          <a:lstStyle/>
          <a:p>
            <a:r>
              <a:rPr lang="en-US" dirty="0"/>
              <a:t>In 2011, a particularly virulent epidemic of </a:t>
            </a:r>
            <a:r>
              <a:rPr lang="en-US" i="1" dirty="0"/>
              <a:t>E. coli </a:t>
            </a:r>
            <a:r>
              <a:rPr lang="en-US" dirty="0"/>
              <a:t>caused &gt;4000 cases of bloody </a:t>
            </a:r>
            <a:r>
              <a:rPr lang="en-US" dirty="0" err="1"/>
              <a:t>diarrhoea</a:t>
            </a:r>
            <a:r>
              <a:rPr lang="en-US" dirty="0"/>
              <a:t>, 850 cases of </a:t>
            </a:r>
            <a:r>
              <a:rPr lang="en-US" dirty="0" err="1"/>
              <a:t>haemolytic</a:t>
            </a:r>
            <a:r>
              <a:rPr lang="en-US" dirty="0"/>
              <a:t> urinary syndrome and 50 deaths in Germany.</a:t>
            </a:r>
          </a:p>
          <a:p>
            <a:r>
              <a:rPr lang="en-US" dirty="0"/>
              <a:t>This can be caused by Shiga toxin-producing EHEC (enterohaemorrhagic </a:t>
            </a:r>
            <a:r>
              <a:rPr lang="en-US" i="1" dirty="0"/>
              <a:t>E. coli</a:t>
            </a:r>
            <a:r>
              <a:rPr lang="en-US" dirty="0"/>
              <a:t>)</a:t>
            </a:r>
          </a:p>
          <a:p>
            <a:r>
              <a:rPr lang="en-US" dirty="0"/>
              <a:t>Sequencing revealed it was a different strain (Enteroaggregative </a:t>
            </a:r>
            <a:r>
              <a:rPr lang="en-US" i="1" dirty="0"/>
              <a:t>E. coli</a:t>
            </a:r>
            <a:r>
              <a:rPr lang="en-US" dirty="0"/>
              <a:t>) that had acquired genes for Shiga toxin production and antibiotic resistance.</a:t>
            </a:r>
          </a:p>
          <a:p>
            <a:r>
              <a:rPr lang="en-US" dirty="0"/>
              <a:t>Shows the amount of horizontal gene transfer in </a:t>
            </a:r>
            <a:r>
              <a:rPr lang="en-US" i="1" dirty="0"/>
              <a:t>E. coli </a:t>
            </a:r>
            <a:r>
              <a:rPr lang="en-US" dirty="0"/>
              <a:t>and its relevance to public health – </a:t>
            </a:r>
            <a:r>
              <a:rPr lang="en-US" i="1" dirty="0"/>
              <a:t>E. coli </a:t>
            </a:r>
            <a:r>
              <a:rPr lang="en-US" dirty="0"/>
              <a:t>is more flexible that thought before</a:t>
            </a:r>
          </a:p>
        </p:txBody>
      </p:sp>
      <p:sp>
        <p:nvSpPr>
          <p:cNvPr id="4" name="TextBox 3">
            <a:extLst>
              <a:ext uri="{FF2B5EF4-FFF2-40B4-BE49-F238E27FC236}">
                <a16:creationId xmlns:a16="http://schemas.microsoft.com/office/drawing/2014/main" id="{BBB6F24B-994F-4541-8BDC-65624FFA87FD}"/>
              </a:ext>
            </a:extLst>
          </p:cNvPr>
          <p:cNvSpPr txBox="1"/>
          <p:nvPr/>
        </p:nvSpPr>
        <p:spPr>
          <a:xfrm>
            <a:off x="0" y="4877645"/>
            <a:ext cx="2231136" cy="2031325"/>
          </a:xfrm>
          <a:prstGeom prst="rect">
            <a:avLst/>
          </a:prstGeom>
          <a:noFill/>
        </p:spPr>
        <p:txBody>
          <a:bodyPr wrap="square" rtlCol="0">
            <a:spAutoFit/>
          </a:bodyPr>
          <a:lstStyle/>
          <a:p>
            <a:r>
              <a:rPr lang="en-US" dirty="0"/>
              <a:t>Rohde et al (2011) </a:t>
            </a:r>
            <a:r>
              <a:rPr lang="en-US" b="1" dirty="0"/>
              <a:t>Open-source genomic analysis of Shiga-toxin-producing </a:t>
            </a:r>
            <a:r>
              <a:rPr lang="en-US" b="1" i="1" dirty="0"/>
              <a:t>E. coli </a:t>
            </a:r>
            <a:r>
              <a:rPr lang="en-US" b="1" dirty="0"/>
              <a:t>O104:H4 </a:t>
            </a:r>
            <a:r>
              <a:rPr lang="en-US" i="1" dirty="0"/>
              <a:t>NEJM </a:t>
            </a:r>
            <a:r>
              <a:rPr lang="en-US" dirty="0"/>
              <a:t>365, p718-724</a:t>
            </a:r>
          </a:p>
        </p:txBody>
      </p:sp>
      <p:pic>
        <p:nvPicPr>
          <p:cNvPr id="7" name="Content Placeholder 6">
            <a:extLst>
              <a:ext uri="{FF2B5EF4-FFF2-40B4-BE49-F238E27FC236}">
                <a16:creationId xmlns:a16="http://schemas.microsoft.com/office/drawing/2014/main" id="{FE5CE348-A614-794C-99F2-7EFCB8CE5EDD}"/>
              </a:ext>
            </a:extLst>
          </p:cNvPr>
          <p:cNvPicPr>
            <a:picLocks noChangeAspect="1"/>
          </p:cNvPicPr>
          <p:nvPr/>
        </p:nvPicPr>
        <p:blipFill rotWithShape="1">
          <a:blip r:embed="rId3"/>
          <a:srcRect l="474"/>
          <a:stretch/>
        </p:blipFill>
        <p:spPr>
          <a:xfrm>
            <a:off x="9794789" y="5305193"/>
            <a:ext cx="2397211" cy="1552807"/>
          </a:xfrm>
          <a:prstGeom prst="rect">
            <a:avLst/>
          </a:prstGeom>
        </p:spPr>
      </p:pic>
      <p:sp>
        <p:nvSpPr>
          <p:cNvPr id="8" name="Rounded Rectangle 7">
            <a:extLst>
              <a:ext uri="{FF2B5EF4-FFF2-40B4-BE49-F238E27FC236}">
                <a16:creationId xmlns:a16="http://schemas.microsoft.com/office/drawing/2014/main" id="{54835548-137A-A541-A07D-9ED38975BD97}"/>
              </a:ext>
            </a:extLst>
          </p:cNvPr>
          <p:cNvSpPr/>
          <p:nvPr/>
        </p:nvSpPr>
        <p:spPr>
          <a:xfrm>
            <a:off x="9960864" y="5407366"/>
            <a:ext cx="913082" cy="50740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2593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C9AB1-2AFA-AF42-9C35-85C09508EF03}"/>
              </a:ext>
            </a:extLst>
          </p:cNvPr>
          <p:cNvSpPr>
            <a:spLocks noGrp="1"/>
          </p:cNvSpPr>
          <p:nvPr>
            <p:ph type="title"/>
          </p:nvPr>
        </p:nvSpPr>
        <p:spPr/>
        <p:txBody>
          <a:bodyPr/>
          <a:lstStyle/>
          <a:p>
            <a:endParaRPr lang="en-US"/>
          </a:p>
        </p:txBody>
      </p:sp>
      <p:pic>
        <p:nvPicPr>
          <p:cNvPr id="7" name="Content Placeholder 6">
            <a:extLst>
              <a:ext uri="{FF2B5EF4-FFF2-40B4-BE49-F238E27FC236}">
                <a16:creationId xmlns:a16="http://schemas.microsoft.com/office/drawing/2014/main" id="{68D6489E-A737-1C43-A395-AF758FBA5CAC}"/>
              </a:ext>
            </a:extLst>
          </p:cNvPr>
          <p:cNvPicPr>
            <a:picLocks noGrp="1" noChangeAspect="1"/>
          </p:cNvPicPr>
          <p:nvPr>
            <p:ph idx="1"/>
          </p:nvPr>
        </p:nvPicPr>
        <p:blipFill rotWithShape="1">
          <a:blip r:embed="rId2"/>
          <a:srcRect l="474"/>
          <a:stretch/>
        </p:blipFill>
        <p:spPr>
          <a:xfrm>
            <a:off x="988541" y="0"/>
            <a:ext cx="10462054" cy="6776855"/>
          </a:xfrm>
        </p:spPr>
      </p:pic>
      <p:sp>
        <p:nvSpPr>
          <p:cNvPr id="4" name="Frame 3">
            <a:extLst>
              <a:ext uri="{FF2B5EF4-FFF2-40B4-BE49-F238E27FC236}">
                <a16:creationId xmlns:a16="http://schemas.microsoft.com/office/drawing/2014/main" id="{45D3C183-ED47-354F-AF00-2F60AD527F2E}"/>
              </a:ext>
            </a:extLst>
          </p:cNvPr>
          <p:cNvSpPr/>
          <p:nvPr/>
        </p:nvSpPr>
        <p:spPr>
          <a:xfrm>
            <a:off x="5641006" y="515389"/>
            <a:ext cx="4319858" cy="1043663"/>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636163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4A7A92-AAE5-0041-835D-532A87200791}"/>
              </a:ext>
            </a:extLst>
          </p:cNvPr>
          <p:cNvSpPr>
            <a:spLocks noGrp="1"/>
          </p:cNvSpPr>
          <p:nvPr>
            <p:ph idx="1"/>
          </p:nvPr>
        </p:nvSpPr>
        <p:spPr>
          <a:xfrm>
            <a:off x="2231136" y="2638044"/>
            <a:ext cx="7729728" cy="3972618"/>
          </a:xfrm>
        </p:spPr>
        <p:txBody>
          <a:bodyPr>
            <a:normAutofit/>
          </a:bodyPr>
          <a:lstStyle/>
          <a:p>
            <a:r>
              <a:rPr lang="en-US" sz="2400" dirty="0"/>
              <a:t>Uptick in cases in Nigeria in 2018</a:t>
            </a:r>
          </a:p>
          <a:p>
            <a:r>
              <a:rPr lang="en-US" sz="2400" dirty="0"/>
              <a:t>Concern that it had become more transmissible, and was passing human to human more easily</a:t>
            </a:r>
          </a:p>
          <a:p>
            <a:r>
              <a:rPr lang="en-US" sz="2400" dirty="0"/>
              <a:t>Difficult to tell with epidemiological data for sure – people may forget interactions with rodents, or have multiple exposures to sick people and rodents.</a:t>
            </a:r>
          </a:p>
          <a:p>
            <a:r>
              <a:rPr lang="en-US" sz="2400" dirty="0"/>
              <a:t>So was it spreading between humans? Or just more cases coming from rodents?</a:t>
            </a:r>
          </a:p>
          <a:p>
            <a:endParaRPr lang="en-US" dirty="0"/>
          </a:p>
        </p:txBody>
      </p:sp>
      <p:sp>
        <p:nvSpPr>
          <p:cNvPr id="5" name="Title 4">
            <a:extLst>
              <a:ext uri="{FF2B5EF4-FFF2-40B4-BE49-F238E27FC236}">
                <a16:creationId xmlns:a16="http://schemas.microsoft.com/office/drawing/2014/main" id="{5376DE1D-C246-8047-84A0-C010CEAE84A2}"/>
              </a:ext>
            </a:extLst>
          </p:cNvPr>
          <p:cNvSpPr>
            <a:spLocks noGrp="1"/>
          </p:cNvSpPr>
          <p:nvPr>
            <p:ph type="title"/>
          </p:nvPr>
        </p:nvSpPr>
        <p:spPr/>
        <p:txBody>
          <a:bodyPr/>
          <a:lstStyle/>
          <a:p>
            <a:r>
              <a:rPr lang="en-US" dirty="0"/>
              <a:t>Case study: </a:t>
            </a:r>
            <a:r>
              <a:rPr lang="en-US" dirty="0" err="1"/>
              <a:t>lassa</a:t>
            </a:r>
            <a:r>
              <a:rPr lang="en-US" dirty="0"/>
              <a:t> fever</a:t>
            </a:r>
          </a:p>
        </p:txBody>
      </p:sp>
      <p:pic>
        <p:nvPicPr>
          <p:cNvPr id="7" name="Content Placeholder 6">
            <a:extLst>
              <a:ext uri="{FF2B5EF4-FFF2-40B4-BE49-F238E27FC236}">
                <a16:creationId xmlns:a16="http://schemas.microsoft.com/office/drawing/2014/main" id="{A606AD00-E0DB-6B4F-A9D9-F62CE9ED2745}"/>
              </a:ext>
            </a:extLst>
          </p:cNvPr>
          <p:cNvPicPr>
            <a:picLocks noChangeAspect="1"/>
          </p:cNvPicPr>
          <p:nvPr/>
        </p:nvPicPr>
        <p:blipFill rotWithShape="1">
          <a:blip r:embed="rId3"/>
          <a:srcRect l="474"/>
          <a:stretch/>
        </p:blipFill>
        <p:spPr>
          <a:xfrm>
            <a:off x="9794789" y="5305193"/>
            <a:ext cx="2397211" cy="1552807"/>
          </a:xfrm>
          <a:prstGeom prst="rect">
            <a:avLst/>
          </a:prstGeom>
        </p:spPr>
      </p:pic>
      <p:sp>
        <p:nvSpPr>
          <p:cNvPr id="8" name="Rounded Rectangle 7">
            <a:extLst>
              <a:ext uri="{FF2B5EF4-FFF2-40B4-BE49-F238E27FC236}">
                <a16:creationId xmlns:a16="http://schemas.microsoft.com/office/drawing/2014/main" id="{4488099B-A4E9-ED49-ADF1-44D6BB8C7112}"/>
              </a:ext>
            </a:extLst>
          </p:cNvPr>
          <p:cNvSpPr/>
          <p:nvPr/>
        </p:nvSpPr>
        <p:spPr>
          <a:xfrm>
            <a:off x="10809361" y="5428735"/>
            <a:ext cx="1308497" cy="23889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5552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BC02AF-098E-7C4E-A518-DD4DEC000BE9}"/>
              </a:ext>
            </a:extLst>
          </p:cNvPr>
          <p:cNvPicPr>
            <a:picLocks noChangeAspect="1"/>
          </p:cNvPicPr>
          <p:nvPr/>
        </p:nvPicPr>
        <p:blipFill>
          <a:blip r:embed="rId3"/>
          <a:stretch>
            <a:fillRect/>
          </a:stretch>
        </p:blipFill>
        <p:spPr>
          <a:xfrm>
            <a:off x="1961535" y="24713"/>
            <a:ext cx="8391833" cy="6861075"/>
          </a:xfrm>
          <a:prstGeom prst="rect">
            <a:avLst/>
          </a:prstGeom>
        </p:spPr>
      </p:pic>
      <p:sp>
        <p:nvSpPr>
          <p:cNvPr id="6" name="TextBox 5">
            <a:extLst>
              <a:ext uri="{FF2B5EF4-FFF2-40B4-BE49-F238E27FC236}">
                <a16:creationId xmlns:a16="http://schemas.microsoft.com/office/drawing/2014/main" id="{C669DF83-5BD4-434E-92EF-ED231F099689}"/>
              </a:ext>
            </a:extLst>
          </p:cNvPr>
          <p:cNvSpPr txBox="1"/>
          <p:nvPr/>
        </p:nvSpPr>
        <p:spPr>
          <a:xfrm>
            <a:off x="0" y="3995678"/>
            <a:ext cx="1961535" cy="2862322"/>
          </a:xfrm>
          <a:prstGeom prst="rect">
            <a:avLst/>
          </a:prstGeom>
          <a:noFill/>
        </p:spPr>
        <p:txBody>
          <a:bodyPr wrap="square" rtlCol="0">
            <a:spAutoFit/>
          </a:bodyPr>
          <a:lstStyle/>
          <a:p>
            <a:r>
              <a:rPr lang="en-US" dirty="0" err="1"/>
              <a:t>Kafetzopoulou</a:t>
            </a:r>
            <a:r>
              <a:rPr lang="en-US" dirty="0"/>
              <a:t> et al (2019) </a:t>
            </a:r>
            <a:r>
              <a:rPr lang="en-US" b="1" dirty="0"/>
              <a:t>Metagenomic sequencing at the epicenter for the Nigeria 2018 Lassa Fever outbreak </a:t>
            </a:r>
            <a:r>
              <a:rPr lang="en-US" i="1" dirty="0"/>
              <a:t>Science </a:t>
            </a:r>
            <a:r>
              <a:rPr lang="en-US" dirty="0"/>
              <a:t>363(6422), p 74-77</a:t>
            </a:r>
          </a:p>
        </p:txBody>
      </p:sp>
    </p:spTree>
    <p:extLst>
      <p:ext uri="{BB962C8B-B14F-4D97-AF65-F5344CB8AC3E}">
        <p14:creationId xmlns:p14="http://schemas.microsoft.com/office/powerpoint/2010/main" val="29376206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FDF8B-E690-A14C-B1B1-9B09830C6625}"/>
              </a:ext>
            </a:extLst>
          </p:cNvPr>
          <p:cNvSpPr>
            <a:spLocks noGrp="1"/>
          </p:cNvSpPr>
          <p:nvPr>
            <p:ph type="title"/>
          </p:nvPr>
        </p:nvSpPr>
        <p:spPr/>
        <p:txBody>
          <a:bodyPr/>
          <a:lstStyle/>
          <a:p>
            <a:r>
              <a:rPr lang="en-US" dirty="0" err="1"/>
              <a:t>phylogeography</a:t>
            </a:r>
            <a:endParaRPr lang="en-US" dirty="0"/>
          </a:p>
        </p:txBody>
      </p:sp>
      <p:sp>
        <p:nvSpPr>
          <p:cNvPr id="3" name="Content Placeholder 2">
            <a:extLst>
              <a:ext uri="{FF2B5EF4-FFF2-40B4-BE49-F238E27FC236}">
                <a16:creationId xmlns:a16="http://schemas.microsoft.com/office/drawing/2014/main" id="{0DC32EBD-01BB-F34F-972A-1746CE2BC1A8}"/>
              </a:ext>
            </a:extLst>
          </p:cNvPr>
          <p:cNvSpPr>
            <a:spLocks noGrp="1"/>
          </p:cNvSpPr>
          <p:nvPr>
            <p:ph idx="1"/>
          </p:nvPr>
        </p:nvSpPr>
        <p:spPr>
          <a:xfrm>
            <a:off x="2231136" y="2638044"/>
            <a:ext cx="7729728" cy="4219956"/>
          </a:xfrm>
        </p:spPr>
        <p:txBody>
          <a:bodyPr>
            <a:normAutofit/>
          </a:bodyPr>
          <a:lstStyle/>
          <a:p>
            <a:r>
              <a:rPr lang="en-US" sz="2400" dirty="0"/>
              <a:t>Can treat location as a trait that is “evolving” across the phylogeny</a:t>
            </a:r>
          </a:p>
          <a:p>
            <a:r>
              <a:rPr lang="en-US" sz="2400" dirty="0"/>
              <a:t>We can apply a substitution model like we did with nucleotides! Uses same underlying mathematic principles.</a:t>
            </a:r>
          </a:p>
          <a:p>
            <a:r>
              <a:rPr lang="en-US" sz="2400" dirty="0"/>
              <a:t>We can then get a rate of how often the lineage has changed location</a:t>
            </a:r>
          </a:p>
          <a:p>
            <a:r>
              <a:rPr lang="en-US" sz="2400" dirty="0"/>
              <a:t>Then infer where the node was most likely to be, and therefore where the changes happened in time on the time tree.</a:t>
            </a:r>
          </a:p>
          <a:p>
            <a:endParaRPr lang="en-US" dirty="0"/>
          </a:p>
          <a:p>
            <a:endParaRPr lang="en-US" dirty="0"/>
          </a:p>
          <a:p>
            <a:endParaRPr lang="en-US" dirty="0"/>
          </a:p>
          <a:p>
            <a:endParaRPr lang="en-US" dirty="0"/>
          </a:p>
        </p:txBody>
      </p:sp>
      <p:pic>
        <p:nvPicPr>
          <p:cNvPr id="8" name="Content Placeholder 6">
            <a:extLst>
              <a:ext uri="{FF2B5EF4-FFF2-40B4-BE49-F238E27FC236}">
                <a16:creationId xmlns:a16="http://schemas.microsoft.com/office/drawing/2014/main" id="{BEEED85D-6C25-C447-955E-526D0F8BE416}"/>
              </a:ext>
            </a:extLst>
          </p:cNvPr>
          <p:cNvPicPr>
            <a:picLocks noChangeAspect="1"/>
          </p:cNvPicPr>
          <p:nvPr/>
        </p:nvPicPr>
        <p:blipFill rotWithShape="1">
          <a:blip r:embed="rId3"/>
          <a:srcRect l="474"/>
          <a:stretch/>
        </p:blipFill>
        <p:spPr>
          <a:xfrm>
            <a:off x="9794789" y="5305193"/>
            <a:ext cx="2397211" cy="1552807"/>
          </a:xfrm>
          <a:prstGeom prst="rect">
            <a:avLst/>
          </a:prstGeom>
        </p:spPr>
      </p:pic>
      <p:sp>
        <p:nvSpPr>
          <p:cNvPr id="9" name="Rounded Rectangle 8">
            <a:extLst>
              <a:ext uri="{FF2B5EF4-FFF2-40B4-BE49-F238E27FC236}">
                <a16:creationId xmlns:a16="http://schemas.microsoft.com/office/drawing/2014/main" id="{DFF55581-ED31-DC4F-90DA-E2439283AA07}"/>
              </a:ext>
            </a:extLst>
          </p:cNvPr>
          <p:cNvSpPr/>
          <p:nvPr/>
        </p:nvSpPr>
        <p:spPr>
          <a:xfrm>
            <a:off x="10809361" y="5428735"/>
            <a:ext cx="1308497" cy="23889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31835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97E68AB-5247-944C-B840-E18FA6BD8BB8}"/>
              </a:ext>
            </a:extLst>
          </p:cNvPr>
          <p:cNvPicPr>
            <a:picLocks noChangeAspect="1"/>
          </p:cNvPicPr>
          <p:nvPr/>
        </p:nvPicPr>
        <p:blipFill>
          <a:blip r:embed="rId3"/>
          <a:stretch>
            <a:fillRect/>
          </a:stretch>
        </p:blipFill>
        <p:spPr>
          <a:xfrm>
            <a:off x="291956" y="0"/>
            <a:ext cx="11608088" cy="6858000"/>
          </a:xfrm>
          <a:prstGeom prst="rect">
            <a:avLst/>
          </a:prstGeom>
        </p:spPr>
      </p:pic>
      <p:sp>
        <p:nvSpPr>
          <p:cNvPr id="10" name="TextBox 9">
            <a:extLst>
              <a:ext uri="{FF2B5EF4-FFF2-40B4-BE49-F238E27FC236}">
                <a16:creationId xmlns:a16="http://schemas.microsoft.com/office/drawing/2014/main" id="{B14F63FB-467B-1448-833F-65D6633BAD10}"/>
              </a:ext>
            </a:extLst>
          </p:cNvPr>
          <p:cNvSpPr txBox="1"/>
          <p:nvPr/>
        </p:nvSpPr>
        <p:spPr>
          <a:xfrm>
            <a:off x="8849194" y="5531371"/>
            <a:ext cx="3342806" cy="1200329"/>
          </a:xfrm>
          <a:prstGeom prst="rect">
            <a:avLst/>
          </a:prstGeom>
          <a:noFill/>
        </p:spPr>
        <p:txBody>
          <a:bodyPr wrap="square" rtlCol="0">
            <a:spAutoFit/>
          </a:bodyPr>
          <a:lstStyle/>
          <a:p>
            <a:r>
              <a:rPr lang="en-US" dirty="0"/>
              <a:t>Sequence data made freely available by Institute National de Recherche </a:t>
            </a:r>
            <a:r>
              <a:rPr lang="en-US" dirty="0" err="1"/>
              <a:t>Biomedicale</a:t>
            </a:r>
            <a:r>
              <a:rPr lang="en-US" dirty="0"/>
              <a:t> (INRB) and Ministry of Health DRC </a:t>
            </a:r>
          </a:p>
        </p:txBody>
      </p:sp>
    </p:spTree>
    <p:extLst>
      <p:ext uri="{BB962C8B-B14F-4D97-AF65-F5344CB8AC3E}">
        <p14:creationId xmlns:p14="http://schemas.microsoft.com/office/powerpoint/2010/main" val="1472442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C9AB1-2AFA-AF42-9C35-85C09508EF03}"/>
              </a:ext>
            </a:extLst>
          </p:cNvPr>
          <p:cNvSpPr>
            <a:spLocks noGrp="1"/>
          </p:cNvSpPr>
          <p:nvPr>
            <p:ph type="title"/>
          </p:nvPr>
        </p:nvSpPr>
        <p:spPr/>
        <p:txBody>
          <a:bodyPr/>
          <a:lstStyle/>
          <a:p>
            <a:endParaRPr lang="en-US"/>
          </a:p>
        </p:txBody>
      </p:sp>
      <p:pic>
        <p:nvPicPr>
          <p:cNvPr id="7" name="Content Placeholder 6">
            <a:extLst>
              <a:ext uri="{FF2B5EF4-FFF2-40B4-BE49-F238E27FC236}">
                <a16:creationId xmlns:a16="http://schemas.microsoft.com/office/drawing/2014/main" id="{68D6489E-A737-1C43-A395-AF758FBA5CAC}"/>
              </a:ext>
            </a:extLst>
          </p:cNvPr>
          <p:cNvPicPr>
            <a:picLocks noGrp="1" noChangeAspect="1"/>
          </p:cNvPicPr>
          <p:nvPr>
            <p:ph idx="1"/>
          </p:nvPr>
        </p:nvPicPr>
        <p:blipFill rotWithShape="1">
          <a:blip r:embed="rId2"/>
          <a:srcRect l="474"/>
          <a:stretch/>
        </p:blipFill>
        <p:spPr>
          <a:xfrm>
            <a:off x="988541" y="0"/>
            <a:ext cx="10462054" cy="6776855"/>
          </a:xfrm>
        </p:spPr>
      </p:pic>
      <p:sp>
        <p:nvSpPr>
          <p:cNvPr id="4" name="Frame 3">
            <a:extLst>
              <a:ext uri="{FF2B5EF4-FFF2-40B4-BE49-F238E27FC236}">
                <a16:creationId xmlns:a16="http://schemas.microsoft.com/office/drawing/2014/main" id="{45D3C183-ED47-354F-AF00-2F60AD527F2E}"/>
              </a:ext>
            </a:extLst>
          </p:cNvPr>
          <p:cNvSpPr/>
          <p:nvPr/>
        </p:nvSpPr>
        <p:spPr>
          <a:xfrm>
            <a:off x="7004293" y="1323974"/>
            <a:ext cx="3910318" cy="1043663"/>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17986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BC02AF-098E-7C4E-A518-DD4DEC000BE9}"/>
              </a:ext>
            </a:extLst>
          </p:cNvPr>
          <p:cNvPicPr>
            <a:picLocks noChangeAspect="1"/>
          </p:cNvPicPr>
          <p:nvPr/>
        </p:nvPicPr>
        <p:blipFill>
          <a:blip r:embed="rId3"/>
          <a:stretch>
            <a:fillRect/>
          </a:stretch>
        </p:blipFill>
        <p:spPr>
          <a:xfrm>
            <a:off x="1961535" y="24713"/>
            <a:ext cx="8391833" cy="6861075"/>
          </a:xfrm>
          <a:prstGeom prst="rect">
            <a:avLst/>
          </a:prstGeom>
        </p:spPr>
      </p:pic>
      <p:sp>
        <p:nvSpPr>
          <p:cNvPr id="6" name="TextBox 5">
            <a:extLst>
              <a:ext uri="{FF2B5EF4-FFF2-40B4-BE49-F238E27FC236}">
                <a16:creationId xmlns:a16="http://schemas.microsoft.com/office/drawing/2014/main" id="{C669DF83-5BD4-434E-92EF-ED231F099689}"/>
              </a:ext>
            </a:extLst>
          </p:cNvPr>
          <p:cNvSpPr txBox="1"/>
          <p:nvPr/>
        </p:nvSpPr>
        <p:spPr>
          <a:xfrm>
            <a:off x="0" y="3995678"/>
            <a:ext cx="1961535" cy="2862322"/>
          </a:xfrm>
          <a:prstGeom prst="rect">
            <a:avLst/>
          </a:prstGeom>
          <a:noFill/>
        </p:spPr>
        <p:txBody>
          <a:bodyPr wrap="square" rtlCol="0">
            <a:spAutoFit/>
          </a:bodyPr>
          <a:lstStyle/>
          <a:p>
            <a:r>
              <a:rPr lang="en-US" dirty="0" err="1"/>
              <a:t>Kafetzopoulou</a:t>
            </a:r>
            <a:r>
              <a:rPr lang="en-US" dirty="0"/>
              <a:t> et al (2019) </a:t>
            </a:r>
            <a:r>
              <a:rPr lang="en-US" b="1" dirty="0"/>
              <a:t>Metagenomic sequencing at the epicenter for the Nigeria 2018 Lassa Fever outbreak </a:t>
            </a:r>
            <a:r>
              <a:rPr lang="en-US" i="1" dirty="0"/>
              <a:t>Science </a:t>
            </a:r>
            <a:r>
              <a:rPr lang="en-US" dirty="0"/>
              <a:t>363(6422), p 74-77</a:t>
            </a:r>
          </a:p>
        </p:txBody>
      </p:sp>
    </p:spTree>
    <p:extLst>
      <p:ext uri="{BB962C8B-B14F-4D97-AF65-F5344CB8AC3E}">
        <p14:creationId xmlns:p14="http://schemas.microsoft.com/office/powerpoint/2010/main" val="22083263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C2EB-D56A-1648-9776-C60876273B16}"/>
              </a:ext>
            </a:extLst>
          </p:cNvPr>
          <p:cNvSpPr>
            <a:spLocks noGrp="1"/>
          </p:cNvSpPr>
          <p:nvPr>
            <p:ph type="title"/>
          </p:nvPr>
        </p:nvSpPr>
        <p:spPr/>
        <p:txBody>
          <a:bodyPr/>
          <a:lstStyle/>
          <a:p>
            <a:r>
              <a:rPr lang="en-US" dirty="0"/>
              <a:t>Chains of transmission</a:t>
            </a:r>
          </a:p>
        </p:txBody>
      </p:sp>
      <p:sp>
        <p:nvSpPr>
          <p:cNvPr id="3" name="Content Placeholder 2">
            <a:extLst>
              <a:ext uri="{FF2B5EF4-FFF2-40B4-BE49-F238E27FC236}">
                <a16:creationId xmlns:a16="http://schemas.microsoft.com/office/drawing/2014/main" id="{3671943A-239F-5947-91CE-F29417818F8D}"/>
              </a:ext>
            </a:extLst>
          </p:cNvPr>
          <p:cNvSpPr>
            <a:spLocks noGrp="1"/>
          </p:cNvSpPr>
          <p:nvPr>
            <p:ph idx="1"/>
          </p:nvPr>
        </p:nvSpPr>
        <p:spPr/>
        <p:txBody>
          <a:bodyPr/>
          <a:lstStyle/>
          <a:p>
            <a:r>
              <a:rPr lang="en-US" dirty="0"/>
              <a:t>Easier to rule out transmission – are the sequences too different from each other given the time and evolutionary rate</a:t>
            </a:r>
          </a:p>
          <a:p>
            <a:r>
              <a:rPr lang="en-US" dirty="0"/>
              <a:t>Do the sequences share SNPs that aren’t seen elsewhere in the epidemic?</a:t>
            </a:r>
          </a:p>
          <a:p>
            <a:r>
              <a:rPr lang="en-US" dirty="0"/>
              <a:t>Are the sequences the same?</a:t>
            </a:r>
          </a:p>
          <a:p>
            <a:r>
              <a:rPr lang="en-US" dirty="0"/>
              <a:t>Can’t prove direction of transmission just with phylogenetics</a:t>
            </a:r>
          </a:p>
          <a:p>
            <a:endParaRPr lang="en-US" dirty="0"/>
          </a:p>
        </p:txBody>
      </p:sp>
    </p:spTree>
    <p:extLst>
      <p:ext uri="{BB962C8B-B14F-4D97-AF65-F5344CB8AC3E}">
        <p14:creationId xmlns:p14="http://schemas.microsoft.com/office/powerpoint/2010/main" val="1480580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C9AB1-2AFA-AF42-9C35-85C09508EF03}"/>
              </a:ext>
            </a:extLst>
          </p:cNvPr>
          <p:cNvSpPr>
            <a:spLocks noGrp="1"/>
          </p:cNvSpPr>
          <p:nvPr>
            <p:ph type="title"/>
          </p:nvPr>
        </p:nvSpPr>
        <p:spPr/>
        <p:txBody>
          <a:bodyPr/>
          <a:lstStyle/>
          <a:p>
            <a:endParaRPr lang="en-US"/>
          </a:p>
        </p:txBody>
      </p:sp>
      <p:pic>
        <p:nvPicPr>
          <p:cNvPr id="7" name="Content Placeholder 6">
            <a:extLst>
              <a:ext uri="{FF2B5EF4-FFF2-40B4-BE49-F238E27FC236}">
                <a16:creationId xmlns:a16="http://schemas.microsoft.com/office/drawing/2014/main" id="{68D6489E-A737-1C43-A395-AF758FBA5CAC}"/>
              </a:ext>
            </a:extLst>
          </p:cNvPr>
          <p:cNvPicPr>
            <a:picLocks noGrp="1" noChangeAspect="1"/>
          </p:cNvPicPr>
          <p:nvPr>
            <p:ph idx="1"/>
          </p:nvPr>
        </p:nvPicPr>
        <p:blipFill rotWithShape="1">
          <a:blip r:embed="rId2"/>
          <a:srcRect l="474"/>
          <a:stretch/>
        </p:blipFill>
        <p:spPr>
          <a:xfrm>
            <a:off x="506735" y="81145"/>
            <a:ext cx="10462054" cy="6776855"/>
          </a:xfrm>
        </p:spPr>
      </p:pic>
    </p:spTree>
    <p:extLst>
      <p:ext uri="{BB962C8B-B14F-4D97-AF65-F5344CB8AC3E}">
        <p14:creationId xmlns:p14="http://schemas.microsoft.com/office/powerpoint/2010/main" val="20567379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C9AB1-2AFA-AF42-9C35-85C09508EF03}"/>
              </a:ext>
            </a:extLst>
          </p:cNvPr>
          <p:cNvSpPr>
            <a:spLocks noGrp="1"/>
          </p:cNvSpPr>
          <p:nvPr>
            <p:ph type="title"/>
          </p:nvPr>
        </p:nvSpPr>
        <p:spPr/>
        <p:txBody>
          <a:bodyPr/>
          <a:lstStyle/>
          <a:p>
            <a:endParaRPr lang="en-US"/>
          </a:p>
        </p:txBody>
      </p:sp>
      <p:pic>
        <p:nvPicPr>
          <p:cNvPr id="7" name="Content Placeholder 6">
            <a:extLst>
              <a:ext uri="{FF2B5EF4-FFF2-40B4-BE49-F238E27FC236}">
                <a16:creationId xmlns:a16="http://schemas.microsoft.com/office/drawing/2014/main" id="{68D6489E-A737-1C43-A395-AF758FBA5CAC}"/>
              </a:ext>
            </a:extLst>
          </p:cNvPr>
          <p:cNvPicPr>
            <a:picLocks noGrp="1" noChangeAspect="1"/>
          </p:cNvPicPr>
          <p:nvPr>
            <p:ph idx="1"/>
          </p:nvPr>
        </p:nvPicPr>
        <p:blipFill rotWithShape="1">
          <a:blip r:embed="rId2"/>
          <a:srcRect l="474"/>
          <a:stretch/>
        </p:blipFill>
        <p:spPr>
          <a:xfrm>
            <a:off x="988541" y="0"/>
            <a:ext cx="10462054" cy="6776855"/>
          </a:xfrm>
        </p:spPr>
      </p:pic>
      <p:sp>
        <p:nvSpPr>
          <p:cNvPr id="4" name="Frame 3">
            <a:extLst>
              <a:ext uri="{FF2B5EF4-FFF2-40B4-BE49-F238E27FC236}">
                <a16:creationId xmlns:a16="http://schemas.microsoft.com/office/drawing/2014/main" id="{45D3C183-ED47-354F-AF00-2F60AD527F2E}"/>
              </a:ext>
            </a:extLst>
          </p:cNvPr>
          <p:cNvSpPr/>
          <p:nvPr/>
        </p:nvSpPr>
        <p:spPr>
          <a:xfrm>
            <a:off x="8584788" y="4083798"/>
            <a:ext cx="2403017" cy="1043663"/>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264817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8D049-CED2-A545-BE00-3F4536D68BF9}"/>
              </a:ext>
            </a:extLst>
          </p:cNvPr>
          <p:cNvSpPr>
            <a:spLocks noGrp="1"/>
          </p:cNvSpPr>
          <p:nvPr>
            <p:ph type="title"/>
          </p:nvPr>
        </p:nvSpPr>
        <p:spPr/>
        <p:txBody>
          <a:bodyPr/>
          <a:lstStyle/>
          <a:p>
            <a:r>
              <a:rPr lang="en-US" dirty="0"/>
              <a:t>Case study: the end of </a:t>
            </a:r>
            <a:r>
              <a:rPr lang="en-US" dirty="0" err="1"/>
              <a:t>ebola</a:t>
            </a:r>
            <a:endParaRPr lang="en-US" dirty="0"/>
          </a:p>
        </p:txBody>
      </p:sp>
      <p:sp>
        <p:nvSpPr>
          <p:cNvPr id="3" name="Content Placeholder 2">
            <a:extLst>
              <a:ext uri="{FF2B5EF4-FFF2-40B4-BE49-F238E27FC236}">
                <a16:creationId xmlns:a16="http://schemas.microsoft.com/office/drawing/2014/main" id="{DD404F67-6094-054B-B6F3-62A2505F0A05}"/>
              </a:ext>
            </a:extLst>
          </p:cNvPr>
          <p:cNvSpPr>
            <a:spLocks noGrp="1"/>
          </p:cNvSpPr>
          <p:nvPr>
            <p:ph idx="1"/>
          </p:nvPr>
        </p:nvSpPr>
        <p:spPr/>
        <p:txBody>
          <a:bodyPr>
            <a:normAutofit/>
          </a:bodyPr>
          <a:lstStyle/>
          <a:p>
            <a:r>
              <a:rPr lang="en-US" sz="2400" dirty="0"/>
              <a:t>A new case was found in </a:t>
            </a:r>
            <a:r>
              <a:rPr lang="en-US" sz="2400" dirty="0" err="1"/>
              <a:t>Tonkolili</a:t>
            </a:r>
            <a:r>
              <a:rPr lang="en-US" sz="2400" dirty="0"/>
              <a:t>, in July 2015, which had previously gone Ebola free for 130 days.</a:t>
            </a:r>
          </a:p>
          <a:p>
            <a:r>
              <a:rPr lang="en-US" sz="2400" dirty="0"/>
              <a:t>Options: un-reported cases in </a:t>
            </a:r>
            <a:r>
              <a:rPr lang="en-US" sz="2400" dirty="0" err="1"/>
              <a:t>Tonkolili</a:t>
            </a:r>
            <a:r>
              <a:rPr lang="en-US" sz="2400" dirty="0"/>
              <a:t>, importation from elsewhere (Guinea? Another district?), new zoonosis (therefore new outbreak)</a:t>
            </a:r>
          </a:p>
        </p:txBody>
      </p:sp>
      <p:pic>
        <p:nvPicPr>
          <p:cNvPr id="5" name="Picture 4">
            <a:extLst>
              <a:ext uri="{FF2B5EF4-FFF2-40B4-BE49-F238E27FC236}">
                <a16:creationId xmlns:a16="http://schemas.microsoft.com/office/drawing/2014/main" id="{516980D8-C71A-134D-ADF0-410F44B8647A}"/>
              </a:ext>
            </a:extLst>
          </p:cNvPr>
          <p:cNvPicPr>
            <a:picLocks noChangeAspect="1"/>
          </p:cNvPicPr>
          <p:nvPr/>
        </p:nvPicPr>
        <p:blipFill rotWithShape="1">
          <a:blip r:embed="rId3"/>
          <a:srcRect l="2369"/>
          <a:stretch/>
        </p:blipFill>
        <p:spPr>
          <a:xfrm>
            <a:off x="3118451" y="-90869"/>
            <a:ext cx="5305321" cy="5789921"/>
          </a:xfrm>
          <a:prstGeom prst="rect">
            <a:avLst/>
          </a:prstGeom>
        </p:spPr>
      </p:pic>
      <p:sp>
        <p:nvSpPr>
          <p:cNvPr id="6" name="TextBox 5">
            <a:extLst>
              <a:ext uri="{FF2B5EF4-FFF2-40B4-BE49-F238E27FC236}">
                <a16:creationId xmlns:a16="http://schemas.microsoft.com/office/drawing/2014/main" id="{499951FB-8982-5849-AA23-BADD2C0ABD37}"/>
              </a:ext>
            </a:extLst>
          </p:cNvPr>
          <p:cNvSpPr txBox="1"/>
          <p:nvPr/>
        </p:nvSpPr>
        <p:spPr>
          <a:xfrm>
            <a:off x="0" y="6224659"/>
            <a:ext cx="2308486" cy="646331"/>
          </a:xfrm>
          <a:prstGeom prst="rect">
            <a:avLst/>
          </a:prstGeom>
          <a:noFill/>
        </p:spPr>
        <p:txBody>
          <a:bodyPr wrap="square" rtlCol="0">
            <a:spAutoFit/>
          </a:bodyPr>
          <a:lstStyle/>
          <a:p>
            <a:r>
              <a:rPr lang="en-US" dirty="0"/>
              <a:t>Slide adapted from Andrew </a:t>
            </a:r>
            <a:r>
              <a:rPr lang="en-US" dirty="0" err="1"/>
              <a:t>Rambaut</a:t>
            </a:r>
            <a:endParaRPr lang="en-US" dirty="0"/>
          </a:p>
        </p:txBody>
      </p:sp>
      <p:pic>
        <p:nvPicPr>
          <p:cNvPr id="9" name="Content Placeholder 6">
            <a:extLst>
              <a:ext uri="{FF2B5EF4-FFF2-40B4-BE49-F238E27FC236}">
                <a16:creationId xmlns:a16="http://schemas.microsoft.com/office/drawing/2014/main" id="{FFB312CE-8EC2-8C4C-8A1F-CF1778A07084}"/>
              </a:ext>
            </a:extLst>
          </p:cNvPr>
          <p:cNvPicPr>
            <a:picLocks noChangeAspect="1"/>
          </p:cNvPicPr>
          <p:nvPr/>
        </p:nvPicPr>
        <p:blipFill rotWithShape="1">
          <a:blip r:embed="rId4"/>
          <a:srcRect l="474"/>
          <a:stretch/>
        </p:blipFill>
        <p:spPr>
          <a:xfrm>
            <a:off x="9794789" y="5305193"/>
            <a:ext cx="2397211" cy="1552807"/>
          </a:xfrm>
          <a:prstGeom prst="rect">
            <a:avLst/>
          </a:prstGeom>
        </p:spPr>
      </p:pic>
      <p:sp>
        <p:nvSpPr>
          <p:cNvPr id="10" name="Rounded Rectangle 9">
            <a:extLst>
              <a:ext uri="{FF2B5EF4-FFF2-40B4-BE49-F238E27FC236}">
                <a16:creationId xmlns:a16="http://schemas.microsoft.com/office/drawing/2014/main" id="{D939465D-CF0E-5C4B-B004-25E54AFC7BDA}"/>
              </a:ext>
            </a:extLst>
          </p:cNvPr>
          <p:cNvSpPr/>
          <p:nvPr/>
        </p:nvSpPr>
        <p:spPr>
          <a:xfrm>
            <a:off x="11587942" y="6239636"/>
            <a:ext cx="498764" cy="23889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6478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42E2-044B-4748-BE2F-A701E7D7E204}"/>
              </a:ext>
            </a:extLst>
          </p:cNvPr>
          <p:cNvSpPr>
            <a:spLocks noGrp="1"/>
          </p:cNvSpPr>
          <p:nvPr>
            <p:ph type="title"/>
          </p:nvPr>
        </p:nvSpPr>
        <p:spPr/>
        <p:txBody>
          <a:bodyPr/>
          <a:lstStyle/>
          <a:p>
            <a:r>
              <a:rPr lang="en-US" dirty="0"/>
              <a:t>Case study: the end of </a:t>
            </a:r>
            <a:r>
              <a:rPr lang="en-US" dirty="0" err="1"/>
              <a:t>ebola</a:t>
            </a:r>
            <a:endParaRPr lang="en-US" dirty="0"/>
          </a:p>
        </p:txBody>
      </p:sp>
      <p:sp>
        <p:nvSpPr>
          <p:cNvPr id="3" name="Content Placeholder 2">
            <a:extLst>
              <a:ext uri="{FF2B5EF4-FFF2-40B4-BE49-F238E27FC236}">
                <a16:creationId xmlns:a16="http://schemas.microsoft.com/office/drawing/2014/main" id="{AB5D751D-4EDF-754E-B0A6-CD01659375FE}"/>
              </a:ext>
            </a:extLst>
          </p:cNvPr>
          <p:cNvSpPr>
            <a:spLocks noGrp="1"/>
          </p:cNvSpPr>
          <p:nvPr>
            <p:ph idx="1"/>
          </p:nvPr>
        </p:nvSpPr>
        <p:spPr>
          <a:xfrm>
            <a:off x="2053652" y="2533338"/>
            <a:ext cx="7974568" cy="4135075"/>
          </a:xfrm>
        </p:spPr>
        <p:txBody>
          <a:bodyPr>
            <a:normAutofit fontScale="85000" lnSpcReduction="20000"/>
          </a:bodyPr>
          <a:lstStyle/>
          <a:p>
            <a:r>
              <a:rPr lang="en-US" dirty="0"/>
              <a:t>On the 16</a:t>
            </a:r>
            <a:r>
              <a:rPr lang="en-US" baseline="30000" dirty="0"/>
              <a:t>th</a:t>
            </a:r>
            <a:r>
              <a:rPr lang="en-US" dirty="0"/>
              <a:t> March, three community deaths were found to be positive in </a:t>
            </a:r>
            <a:r>
              <a:rPr lang="en-GB" dirty="0" err="1"/>
              <a:t>N'Zérékoré</a:t>
            </a:r>
            <a:r>
              <a:rPr lang="en-GB" dirty="0"/>
              <a:t>, Guinea. Guinea had been declared Ebola-free four months earlier.</a:t>
            </a:r>
            <a:endParaRPr lang="en-US" dirty="0"/>
          </a:p>
          <a:p>
            <a:r>
              <a:rPr lang="en-US" dirty="0"/>
              <a:t>Same questions – where has this come from? </a:t>
            </a:r>
          </a:p>
          <a:p>
            <a:r>
              <a:rPr lang="en-US" dirty="0"/>
              <a:t>Part of a strain that had last been seen in Guinea in 2014 – makes it unlikely to be unobserved transmission and also unlikely to be a new spillover</a:t>
            </a:r>
          </a:p>
          <a:p>
            <a:r>
              <a:rPr lang="en-US" dirty="0"/>
              <a:t>Turned out to be very similar to a sequence in the database from 2014 from a survivor - very few mutations</a:t>
            </a:r>
          </a:p>
          <a:p>
            <a:r>
              <a:rPr lang="en-US" dirty="0"/>
              <a:t>Epidemiological investigations found that this survivor had had sexual contact with the first case in the cluster</a:t>
            </a:r>
          </a:p>
          <a:p>
            <a:r>
              <a:rPr lang="en-US" dirty="0"/>
              <a:t>Semen was then tested and found to still be positive for Ebola virus, 531 days after onset of illness</a:t>
            </a:r>
          </a:p>
        </p:txBody>
      </p:sp>
      <p:sp>
        <p:nvSpPr>
          <p:cNvPr id="4" name="TextBox 3">
            <a:extLst>
              <a:ext uri="{FF2B5EF4-FFF2-40B4-BE49-F238E27FC236}">
                <a16:creationId xmlns:a16="http://schemas.microsoft.com/office/drawing/2014/main" id="{37DEDE23-501B-9D4C-A530-EA6F00C297B9}"/>
              </a:ext>
            </a:extLst>
          </p:cNvPr>
          <p:cNvSpPr txBox="1"/>
          <p:nvPr/>
        </p:nvSpPr>
        <p:spPr>
          <a:xfrm>
            <a:off x="0" y="3429000"/>
            <a:ext cx="2163780" cy="3416320"/>
          </a:xfrm>
          <a:prstGeom prst="rect">
            <a:avLst/>
          </a:prstGeom>
          <a:noFill/>
        </p:spPr>
        <p:txBody>
          <a:bodyPr wrap="square" rtlCol="0">
            <a:spAutoFit/>
          </a:bodyPr>
          <a:lstStyle/>
          <a:p>
            <a:r>
              <a:rPr lang="en-US" dirty="0"/>
              <a:t>Diallo et al (2016) </a:t>
            </a:r>
            <a:r>
              <a:rPr lang="en-US" b="1" dirty="0"/>
              <a:t>Resurgence of Ebola Virus Disease in Guinea linked to a survivor with virus persistence in seminal fluid for more than 500 days, </a:t>
            </a:r>
            <a:r>
              <a:rPr lang="en-US" i="1" dirty="0"/>
              <a:t>Clinical Infectious Diseases</a:t>
            </a:r>
            <a:r>
              <a:rPr lang="en-US" dirty="0"/>
              <a:t>, 63(10) 1353-1356</a:t>
            </a:r>
          </a:p>
        </p:txBody>
      </p:sp>
      <p:pic>
        <p:nvPicPr>
          <p:cNvPr id="7" name="Content Placeholder 6">
            <a:extLst>
              <a:ext uri="{FF2B5EF4-FFF2-40B4-BE49-F238E27FC236}">
                <a16:creationId xmlns:a16="http://schemas.microsoft.com/office/drawing/2014/main" id="{6D9635A7-8F85-184E-A53E-CC4BBD482CDE}"/>
              </a:ext>
            </a:extLst>
          </p:cNvPr>
          <p:cNvPicPr>
            <a:picLocks noChangeAspect="1"/>
          </p:cNvPicPr>
          <p:nvPr/>
        </p:nvPicPr>
        <p:blipFill rotWithShape="1">
          <a:blip r:embed="rId3"/>
          <a:srcRect l="474"/>
          <a:stretch/>
        </p:blipFill>
        <p:spPr>
          <a:xfrm>
            <a:off x="9794789" y="5305193"/>
            <a:ext cx="2397211" cy="1552807"/>
          </a:xfrm>
          <a:prstGeom prst="rect">
            <a:avLst/>
          </a:prstGeom>
        </p:spPr>
      </p:pic>
      <p:sp>
        <p:nvSpPr>
          <p:cNvPr id="8" name="Rounded Rectangle 7">
            <a:extLst>
              <a:ext uri="{FF2B5EF4-FFF2-40B4-BE49-F238E27FC236}">
                <a16:creationId xmlns:a16="http://schemas.microsoft.com/office/drawing/2014/main" id="{4FDC2DA9-D4AE-0947-81A4-1CDBA81D7744}"/>
              </a:ext>
            </a:extLst>
          </p:cNvPr>
          <p:cNvSpPr/>
          <p:nvPr/>
        </p:nvSpPr>
        <p:spPr>
          <a:xfrm>
            <a:off x="11587942" y="6239636"/>
            <a:ext cx="498764" cy="23889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474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C9AB1-2AFA-AF42-9C35-85C09508EF03}"/>
              </a:ext>
            </a:extLst>
          </p:cNvPr>
          <p:cNvSpPr>
            <a:spLocks noGrp="1"/>
          </p:cNvSpPr>
          <p:nvPr>
            <p:ph type="title"/>
          </p:nvPr>
        </p:nvSpPr>
        <p:spPr/>
        <p:txBody>
          <a:bodyPr/>
          <a:lstStyle/>
          <a:p>
            <a:endParaRPr lang="en-US"/>
          </a:p>
        </p:txBody>
      </p:sp>
      <p:pic>
        <p:nvPicPr>
          <p:cNvPr id="7" name="Content Placeholder 6">
            <a:extLst>
              <a:ext uri="{FF2B5EF4-FFF2-40B4-BE49-F238E27FC236}">
                <a16:creationId xmlns:a16="http://schemas.microsoft.com/office/drawing/2014/main" id="{68D6489E-A737-1C43-A395-AF758FBA5CAC}"/>
              </a:ext>
            </a:extLst>
          </p:cNvPr>
          <p:cNvPicPr>
            <a:picLocks noGrp="1" noChangeAspect="1"/>
          </p:cNvPicPr>
          <p:nvPr>
            <p:ph idx="1"/>
          </p:nvPr>
        </p:nvPicPr>
        <p:blipFill rotWithShape="1">
          <a:blip r:embed="rId2"/>
          <a:srcRect l="474"/>
          <a:stretch/>
        </p:blipFill>
        <p:spPr>
          <a:xfrm>
            <a:off x="988541" y="0"/>
            <a:ext cx="10462054" cy="6776855"/>
          </a:xfrm>
        </p:spPr>
      </p:pic>
      <p:sp>
        <p:nvSpPr>
          <p:cNvPr id="4" name="Frame 3">
            <a:extLst>
              <a:ext uri="{FF2B5EF4-FFF2-40B4-BE49-F238E27FC236}">
                <a16:creationId xmlns:a16="http://schemas.microsoft.com/office/drawing/2014/main" id="{45D3C183-ED47-354F-AF00-2F60AD527F2E}"/>
              </a:ext>
            </a:extLst>
          </p:cNvPr>
          <p:cNvSpPr/>
          <p:nvPr/>
        </p:nvSpPr>
        <p:spPr>
          <a:xfrm>
            <a:off x="1551144" y="4141988"/>
            <a:ext cx="2403017" cy="1043663"/>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52964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6">
            <a:extLst>
              <a:ext uri="{FF2B5EF4-FFF2-40B4-BE49-F238E27FC236}">
                <a16:creationId xmlns:a16="http://schemas.microsoft.com/office/drawing/2014/main" id="{F151B466-4577-7441-A6B1-B0BCCD42FB57}"/>
              </a:ext>
            </a:extLst>
          </p:cNvPr>
          <p:cNvPicPr>
            <a:picLocks noChangeAspect="1"/>
          </p:cNvPicPr>
          <p:nvPr/>
        </p:nvPicPr>
        <p:blipFill rotWithShape="1">
          <a:blip r:embed="rId3"/>
          <a:srcRect l="474"/>
          <a:stretch/>
        </p:blipFill>
        <p:spPr>
          <a:xfrm>
            <a:off x="9794789" y="5305193"/>
            <a:ext cx="2397211" cy="1552807"/>
          </a:xfrm>
          <a:prstGeom prst="rect">
            <a:avLst/>
          </a:prstGeom>
        </p:spPr>
      </p:pic>
      <p:sp>
        <p:nvSpPr>
          <p:cNvPr id="2" name="Title 1">
            <a:extLst>
              <a:ext uri="{FF2B5EF4-FFF2-40B4-BE49-F238E27FC236}">
                <a16:creationId xmlns:a16="http://schemas.microsoft.com/office/drawing/2014/main" id="{F3EF1D0D-90EC-0843-8608-B4AFD4D7457C}"/>
              </a:ext>
            </a:extLst>
          </p:cNvPr>
          <p:cNvSpPr>
            <a:spLocks noGrp="1"/>
          </p:cNvSpPr>
          <p:nvPr>
            <p:ph type="title"/>
          </p:nvPr>
        </p:nvSpPr>
        <p:spPr/>
        <p:txBody>
          <a:bodyPr/>
          <a:lstStyle/>
          <a:p>
            <a:r>
              <a:rPr lang="en-US" dirty="0">
                <a:latin typeface="Poppins" pitchFamily="2" charset="77"/>
                <a:cs typeface="Poppins" pitchFamily="2" charset="77"/>
              </a:rPr>
              <a:t>Detection</a:t>
            </a:r>
          </a:p>
        </p:txBody>
      </p:sp>
      <p:sp>
        <p:nvSpPr>
          <p:cNvPr id="3" name="Content Placeholder 2">
            <a:extLst>
              <a:ext uri="{FF2B5EF4-FFF2-40B4-BE49-F238E27FC236}">
                <a16:creationId xmlns:a16="http://schemas.microsoft.com/office/drawing/2014/main" id="{1A60D865-17C8-4446-976D-E41CBE5FAF1B}"/>
              </a:ext>
            </a:extLst>
          </p:cNvPr>
          <p:cNvSpPr>
            <a:spLocks noGrp="1"/>
          </p:cNvSpPr>
          <p:nvPr>
            <p:ph idx="1"/>
          </p:nvPr>
        </p:nvSpPr>
        <p:spPr/>
        <p:txBody>
          <a:bodyPr/>
          <a:lstStyle/>
          <a:p>
            <a:r>
              <a:rPr lang="en-US" sz="2400" dirty="0">
                <a:latin typeface="Poppins" pitchFamily="2" charset="77"/>
                <a:cs typeface="Poppins" pitchFamily="2" charset="77"/>
              </a:rPr>
              <a:t>Diagnosis –what is it?</a:t>
            </a:r>
          </a:p>
          <a:p>
            <a:r>
              <a:rPr lang="en-US" sz="2400" dirty="0">
                <a:latin typeface="Poppins" pitchFamily="2" charset="77"/>
                <a:cs typeface="Poppins" pitchFamily="2" charset="77"/>
              </a:rPr>
              <a:t>Detection and </a:t>
            </a:r>
            <a:r>
              <a:rPr lang="en-US" sz="2400" dirty="0" err="1">
                <a:latin typeface="Poppins" pitchFamily="2" charset="77"/>
                <a:cs typeface="Poppins" pitchFamily="2" charset="77"/>
              </a:rPr>
              <a:t>characterisation</a:t>
            </a:r>
            <a:r>
              <a:rPr lang="en-US" sz="2400" dirty="0">
                <a:latin typeface="Poppins" pitchFamily="2" charset="77"/>
                <a:cs typeface="Poppins" pitchFamily="2" charset="77"/>
              </a:rPr>
              <a:t> of novel pathogens</a:t>
            </a:r>
          </a:p>
          <a:p>
            <a:r>
              <a:rPr lang="en-US" sz="2400" dirty="0">
                <a:latin typeface="Poppins" pitchFamily="2" charset="77"/>
                <a:cs typeface="Poppins" pitchFamily="2" charset="77"/>
              </a:rPr>
              <a:t>How long ago did the outbreak start?</a:t>
            </a:r>
          </a:p>
          <a:p>
            <a:endParaRPr lang="en-US" dirty="0">
              <a:latin typeface="Poppins" pitchFamily="2" charset="77"/>
              <a:cs typeface="Poppins" pitchFamily="2" charset="77"/>
            </a:endParaRPr>
          </a:p>
        </p:txBody>
      </p:sp>
      <p:sp>
        <p:nvSpPr>
          <p:cNvPr id="5" name="Rounded Rectangle 4">
            <a:extLst>
              <a:ext uri="{FF2B5EF4-FFF2-40B4-BE49-F238E27FC236}">
                <a16:creationId xmlns:a16="http://schemas.microsoft.com/office/drawing/2014/main" id="{BF6EB9A8-3CCC-7045-BF34-C00B98154E37}"/>
              </a:ext>
            </a:extLst>
          </p:cNvPr>
          <p:cNvSpPr/>
          <p:nvPr/>
        </p:nvSpPr>
        <p:spPr>
          <a:xfrm>
            <a:off x="9886723" y="6213275"/>
            <a:ext cx="558855" cy="33266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1449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ED96EE31-A7C7-7942-8B68-1E2697EA929B}"/>
              </a:ext>
            </a:extLst>
          </p:cNvPr>
          <p:cNvPicPr>
            <a:picLocks noGrp="1" noChangeAspect="1"/>
          </p:cNvPicPr>
          <p:nvPr>
            <p:ph idx="1"/>
          </p:nvPr>
        </p:nvPicPr>
        <p:blipFill>
          <a:blip r:embed="rId3"/>
          <a:stretch>
            <a:fillRect/>
          </a:stretch>
        </p:blipFill>
        <p:spPr>
          <a:xfrm>
            <a:off x="2636469" y="0"/>
            <a:ext cx="7522556" cy="7060367"/>
          </a:xfrm>
        </p:spPr>
      </p:pic>
      <p:sp>
        <p:nvSpPr>
          <p:cNvPr id="6" name="Oval 5">
            <a:extLst>
              <a:ext uri="{FF2B5EF4-FFF2-40B4-BE49-F238E27FC236}">
                <a16:creationId xmlns:a16="http://schemas.microsoft.com/office/drawing/2014/main" id="{A04A3F96-1508-2C40-BFA9-6272CFB18B12}"/>
              </a:ext>
            </a:extLst>
          </p:cNvPr>
          <p:cNvSpPr/>
          <p:nvPr/>
        </p:nvSpPr>
        <p:spPr>
          <a:xfrm>
            <a:off x="3613386" y="5767137"/>
            <a:ext cx="946484" cy="1090863"/>
          </a:xfrm>
          <a:prstGeom prst="ellipse">
            <a:avLst/>
          </a:prstGeom>
          <a:noFill/>
          <a:ln w="603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7142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88472-0875-8648-85C4-3B032AC897BD}"/>
              </a:ext>
            </a:extLst>
          </p:cNvPr>
          <p:cNvSpPr>
            <a:spLocks noGrp="1"/>
          </p:cNvSpPr>
          <p:nvPr>
            <p:ph type="title"/>
          </p:nvPr>
        </p:nvSpPr>
        <p:spPr/>
        <p:txBody>
          <a:bodyPr>
            <a:normAutofit/>
          </a:bodyPr>
          <a:lstStyle/>
          <a:p>
            <a:r>
              <a:rPr lang="en-US" sz="3600" dirty="0">
                <a:latin typeface="Poppins" pitchFamily="2" charset="77"/>
                <a:cs typeface="Poppins" pitchFamily="2" charset="77"/>
              </a:rPr>
              <a:t>Case study: Zika virus in the </a:t>
            </a:r>
            <a:r>
              <a:rPr lang="en-US" sz="3600" dirty="0" err="1">
                <a:latin typeface="Poppins" pitchFamily="2" charset="77"/>
                <a:cs typeface="Poppins" pitchFamily="2" charset="77"/>
              </a:rPr>
              <a:t>americas</a:t>
            </a:r>
            <a:endParaRPr lang="en-US" sz="3600" dirty="0">
              <a:latin typeface="Poppins" pitchFamily="2" charset="77"/>
              <a:cs typeface="Poppins" pitchFamily="2" charset="77"/>
            </a:endParaRPr>
          </a:p>
        </p:txBody>
      </p:sp>
      <p:sp>
        <p:nvSpPr>
          <p:cNvPr id="3" name="Content Placeholder 2">
            <a:extLst>
              <a:ext uri="{FF2B5EF4-FFF2-40B4-BE49-F238E27FC236}">
                <a16:creationId xmlns:a16="http://schemas.microsoft.com/office/drawing/2014/main" id="{88375343-1E33-A14C-A8B9-E639AE88C3CD}"/>
              </a:ext>
            </a:extLst>
          </p:cNvPr>
          <p:cNvSpPr>
            <a:spLocks noGrp="1"/>
          </p:cNvSpPr>
          <p:nvPr>
            <p:ph idx="1"/>
          </p:nvPr>
        </p:nvSpPr>
        <p:spPr>
          <a:xfrm>
            <a:off x="2231136" y="2638044"/>
            <a:ext cx="7729728" cy="3957628"/>
          </a:xfrm>
        </p:spPr>
        <p:txBody>
          <a:bodyPr>
            <a:normAutofit fontScale="92500" lnSpcReduction="10000"/>
          </a:bodyPr>
          <a:lstStyle/>
          <a:p>
            <a:r>
              <a:rPr lang="en-US" sz="2400" dirty="0"/>
              <a:t>Zika virus is a flavivirus (related to Yellow Fever virus) transmitted by </a:t>
            </a:r>
            <a:r>
              <a:rPr lang="en-US" sz="2400" i="1" dirty="0"/>
              <a:t>Aedes </a:t>
            </a:r>
            <a:r>
              <a:rPr lang="en-US" sz="2400" dirty="0"/>
              <a:t>mosquitos, and with evidence of sexual transmission.</a:t>
            </a:r>
          </a:p>
          <a:p>
            <a:r>
              <a:rPr lang="en-US" sz="2400" dirty="0"/>
              <a:t>It was discovered in Uganda in the 1940s, but didn’t cause a large outbreak until 2007 in Yap (South-East Asia), then island-hopped across the Pacific and was confirmed in Brazil in May 2015.</a:t>
            </a:r>
          </a:p>
          <a:p>
            <a:r>
              <a:rPr lang="en-US" sz="2400" dirty="0"/>
              <a:t>Difficult to diagnose – flu-like symptoms</a:t>
            </a:r>
          </a:p>
          <a:p>
            <a:r>
              <a:rPr lang="en-US" sz="2400" dirty="0"/>
              <a:t>Associated with large increase in microcephaly (small brain size) in infants born to mothers who had been infected while pregnant.</a:t>
            </a:r>
          </a:p>
          <a:p>
            <a:r>
              <a:rPr lang="en-US" sz="2400" dirty="0"/>
              <a:t>Declared a PHEIC in February 2016</a:t>
            </a:r>
          </a:p>
          <a:p>
            <a:pPr lvl="1"/>
            <a:endParaRPr lang="en-US" dirty="0"/>
          </a:p>
          <a:p>
            <a:pPr lvl="1"/>
            <a:endParaRPr lang="en-US" dirty="0"/>
          </a:p>
          <a:p>
            <a:endParaRPr lang="en-US" dirty="0"/>
          </a:p>
        </p:txBody>
      </p:sp>
    </p:spTree>
    <p:extLst>
      <p:ext uri="{BB962C8B-B14F-4D97-AF65-F5344CB8AC3E}">
        <p14:creationId xmlns:p14="http://schemas.microsoft.com/office/powerpoint/2010/main" val="328637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B3966-32C0-B54A-A430-F2D0E9AA4293}"/>
              </a:ext>
            </a:extLst>
          </p:cNvPr>
          <p:cNvSpPr>
            <a:spLocks noGrp="1"/>
          </p:cNvSpPr>
          <p:nvPr>
            <p:ph type="title"/>
          </p:nvPr>
        </p:nvSpPr>
        <p:spPr/>
        <p:txBody>
          <a:bodyPr>
            <a:normAutofit/>
          </a:bodyPr>
          <a:lstStyle/>
          <a:p>
            <a:r>
              <a:rPr lang="en-US" sz="4000" dirty="0">
                <a:latin typeface="Poppins" pitchFamily="2" charset="77"/>
                <a:cs typeface="Poppins" pitchFamily="2" charset="77"/>
              </a:rPr>
              <a:t>When and how did zika get to brazil?</a:t>
            </a:r>
          </a:p>
        </p:txBody>
      </p:sp>
      <p:sp>
        <p:nvSpPr>
          <p:cNvPr id="3" name="Content Placeholder 2">
            <a:extLst>
              <a:ext uri="{FF2B5EF4-FFF2-40B4-BE49-F238E27FC236}">
                <a16:creationId xmlns:a16="http://schemas.microsoft.com/office/drawing/2014/main" id="{D66C53BE-427E-104C-BC11-5F3EE30BAF3C}"/>
              </a:ext>
            </a:extLst>
          </p:cNvPr>
          <p:cNvSpPr>
            <a:spLocks noGrp="1"/>
          </p:cNvSpPr>
          <p:nvPr>
            <p:ph idx="1"/>
          </p:nvPr>
        </p:nvSpPr>
        <p:spPr>
          <a:xfrm>
            <a:off x="2231136" y="2638044"/>
            <a:ext cx="7729728" cy="3927648"/>
          </a:xfrm>
        </p:spPr>
        <p:txBody>
          <a:bodyPr>
            <a:normAutofit/>
          </a:bodyPr>
          <a:lstStyle/>
          <a:p>
            <a:r>
              <a:rPr lang="en-US" sz="2400" dirty="0"/>
              <a:t>Three concerns:</a:t>
            </a:r>
          </a:p>
          <a:p>
            <a:pPr lvl="1"/>
            <a:r>
              <a:rPr lang="en-US" sz="2000" dirty="0"/>
              <a:t>2014 Men’s Football World Cup (July)</a:t>
            </a:r>
          </a:p>
          <a:p>
            <a:pPr lvl="1"/>
            <a:r>
              <a:rPr lang="en-US" sz="2000" dirty="0"/>
              <a:t>2014 </a:t>
            </a:r>
            <a:r>
              <a:rPr lang="en-US" sz="2000" dirty="0" err="1"/>
              <a:t>Va’a</a:t>
            </a:r>
            <a:r>
              <a:rPr lang="en-US" sz="2000" dirty="0"/>
              <a:t> Canoe event (August)</a:t>
            </a:r>
          </a:p>
          <a:p>
            <a:pPr lvl="1"/>
            <a:r>
              <a:rPr lang="en-US" sz="2000" dirty="0"/>
              <a:t>2013 Confederations Cup Soccer tournament </a:t>
            </a:r>
          </a:p>
          <a:p>
            <a:r>
              <a:rPr lang="en-US" sz="2400" dirty="0"/>
              <a:t>The second two also featured participants from French Polynesia, which had an outbreak shortly before Brazil.</a:t>
            </a:r>
          </a:p>
          <a:p>
            <a:r>
              <a:rPr lang="en-US" sz="2400" dirty="0"/>
              <a:t>BUT because it’s vector-borne with non-specific symptoms, difficult to trace epidemiologically </a:t>
            </a:r>
          </a:p>
          <a:p>
            <a:pPr marL="0" indent="0">
              <a:buNone/>
            </a:pPr>
            <a:endParaRPr lang="en-US" dirty="0"/>
          </a:p>
        </p:txBody>
      </p:sp>
    </p:spTree>
    <p:extLst>
      <p:ext uri="{BB962C8B-B14F-4D97-AF65-F5344CB8AC3E}">
        <p14:creationId xmlns:p14="http://schemas.microsoft.com/office/powerpoint/2010/main" val="1949043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BA78AE-6BF1-E341-A0FB-927F6C9436E8}"/>
              </a:ext>
            </a:extLst>
          </p:cNvPr>
          <p:cNvPicPr>
            <a:picLocks noChangeAspect="1"/>
          </p:cNvPicPr>
          <p:nvPr/>
        </p:nvPicPr>
        <p:blipFill rotWithShape="1">
          <a:blip r:embed="rId3"/>
          <a:srcRect l="11089" b="56257"/>
          <a:stretch/>
        </p:blipFill>
        <p:spPr>
          <a:xfrm>
            <a:off x="2181726" y="-10485"/>
            <a:ext cx="7828548" cy="6868485"/>
          </a:xfrm>
          <a:prstGeom prst="rect">
            <a:avLst/>
          </a:prstGeom>
        </p:spPr>
      </p:pic>
      <p:sp>
        <p:nvSpPr>
          <p:cNvPr id="6" name="TextBox 5">
            <a:extLst>
              <a:ext uri="{FF2B5EF4-FFF2-40B4-BE49-F238E27FC236}">
                <a16:creationId xmlns:a16="http://schemas.microsoft.com/office/drawing/2014/main" id="{EC259AE2-82DF-A546-B865-18F7A95A6FBE}"/>
              </a:ext>
            </a:extLst>
          </p:cNvPr>
          <p:cNvSpPr txBox="1"/>
          <p:nvPr/>
        </p:nvSpPr>
        <p:spPr>
          <a:xfrm>
            <a:off x="0" y="4826675"/>
            <a:ext cx="2181726" cy="2031325"/>
          </a:xfrm>
          <a:prstGeom prst="rect">
            <a:avLst/>
          </a:prstGeom>
          <a:noFill/>
        </p:spPr>
        <p:txBody>
          <a:bodyPr wrap="square" rtlCol="0">
            <a:spAutoFit/>
          </a:bodyPr>
          <a:lstStyle/>
          <a:p>
            <a:r>
              <a:rPr lang="en-US" dirty="0" err="1"/>
              <a:t>Faria</a:t>
            </a:r>
            <a:r>
              <a:rPr lang="en-US" dirty="0"/>
              <a:t> et al (2016) </a:t>
            </a:r>
            <a:r>
              <a:rPr lang="en-US" b="1" dirty="0"/>
              <a:t>Zika virus in the Americas: Early epidemiological and genetic factors</a:t>
            </a:r>
            <a:r>
              <a:rPr lang="en-US" dirty="0"/>
              <a:t> </a:t>
            </a:r>
            <a:r>
              <a:rPr lang="en-US" i="1" dirty="0"/>
              <a:t>Science </a:t>
            </a:r>
            <a:r>
              <a:rPr lang="en-US" dirty="0"/>
              <a:t>352(6283) p345-349</a:t>
            </a:r>
          </a:p>
        </p:txBody>
      </p:sp>
    </p:spTree>
    <p:extLst>
      <p:ext uri="{BB962C8B-B14F-4D97-AF65-F5344CB8AC3E}">
        <p14:creationId xmlns:p14="http://schemas.microsoft.com/office/powerpoint/2010/main" val="18741172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4716</TotalTime>
  <Words>2905</Words>
  <Application>Microsoft Macintosh PowerPoint</Application>
  <PresentationFormat>Widescreen</PresentationFormat>
  <Paragraphs>201</Paragraphs>
  <Slides>32</Slides>
  <Notes>22</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Calibri Light</vt:lpstr>
      <vt:lpstr>Consolas</vt:lpstr>
      <vt:lpstr>Menlo</vt:lpstr>
      <vt:lpstr>Poppins</vt:lpstr>
      <vt:lpstr>Office Theme</vt:lpstr>
      <vt:lpstr>PowerPoint Presentation</vt:lpstr>
      <vt:lpstr>PowerPoint Presentation</vt:lpstr>
      <vt:lpstr>PowerPoint Presentation</vt:lpstr>
      <vt:lpstr>PowerPoint Presentation</vt:lpstr>
      <vt:lpstr>Detection</vt:lpstr>
      <vt:lpstr>PowerPoint Presentation</vt:lpstr>
      <vt:lpstr>Case study: Zika virus in the americas</vt:lpstr>
      <vt:lpstr>When and how did zika get to brazil?</vt:lpstr>
      <vt:lpstr>PowerPoint Presentation</vt:lpstr>
      <vt:lpstr>Geographic source</vt:lpstr>
      <vt:lpstr>Ebola in the DRC</vt:lpstr>
      <vt:lpstr>PowerPoint Presentation</vt:lpstr>
      <vt:lpstr>PowerPoint Presentation</vt:lpstr>
      <vt:lpstr>Animal source</vt:lpstr>
      <vt:lpstr>PowerPoint Presentation</vt:lpstr>
      <vt:lpstr>PowerPoint Presentation</vt:lpstr>
      <vt:lpstr>Key outbreak parameters</vt:lpstr>
      <vt:lpstr>PowerPoint Presentation</vt:lpstr>
      <vt:lpstr>Effective population size</vt:lpstr>
      <vt:lpstr>(brief) Ne description plus skygrid</vt:lpstr>
      <vt:lpstr>Biological information about the strain: E. coli in Germany</vt:lpstr>
      <vt:lpstr>PowerPoint Presentation</vt:lpstr>
      <vt:lpstr>Case study: lassa fever</vt:lpstr>
      <vt:lpstr>PowerPoint Presentation</vt:lpstr>
      <vt:lpstr>phylogeography</vt:lpstr>
      <vt:lpstr>PowerPoint Presentation</vt:lpstr>
      <vt:lpstr>PowerPoint Presentation</vt:lpstr>
      <vt:lpstr>PowerPoint Presentation</vt:lpstr>
      <vt:lpstr>Chains of transmission</vt:lpstr>
      <vt:lpstr>PowerPoint Presentation</vt:lpstr>
      <vt:lpstr>Case study: the end of ebola</vt:lpstr>
      <vt:lpstr>Case study: the end of ebola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Ifeanyi Omah</dc:creator>
  <cp:lastModifiedBy>Ifeanyi Omah</cp:lastModifiedBy>
  <cp:revision>5</cp:revision>
  <dcterms:created xsi:type="dcterms:W3CDTF">2023-09-05T20:44:36Z</dcterms:created>
  <dcterms:modified xsi:type="dcterms:W3CDTF">2023-10-01T10:23:00Z</dcterms:modified>
</cp:coreProperties>
</file>

<file path=docProps/thumbnail.jpeg>
</file>